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634"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of project</a:t>
            </a:r>
            <a:endParaRPr/>
          </a:p>
          <a:p>
            <a:pPr marL="0" lvl="0" indent="0" algn="l" rtl="0">
              <a:spcBef>
                <a:spcPts val="0"/>
              </a:spcBef>
              <a:spcAft>
                <a:spcPts val="0"/>
              </a:spcAft>
              <a:buNone/>
            </a:pPr>
            <a:r>
              <a:rPr lang="en"/>
              <a:t>Team intros (name &amp; insititution)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4d231ef2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4d231ef2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shows coupon redeem process. When a coupon is used, it is sent to the main server</a:t>
            </a:r>
            <a:endParaRPr/>
          </a:p>
          <a:p>
            <a:pPr marL="0" lvl="0" indent="0" algn="l" rtl="0">
              <a:spcBef>
                <a:spcPts val="0"/>
              </a:spcBef>
              <a:spcAft>
                <a:spcPts val="0"/>
              </a:spcAft>
              <a:buNone/>
            </a:pPr>
            <a:r>
              <a:rPr lang="en"/>
              <a:t>The main server then retrieves the forwarder BF can check all user ID, see if it present in the bf</a:t>
            </a:r>
            <a:endParaRPr/>
          </a:p>
          <a:p>
            <a:pPr marL="0" lvl="0" indent="0" algn="l" rtl="0">
              <a:spcBef>
                <a:spcPts val="0"/>
              </a:spcBef>
              <a:spcAft>
                <a:spcPts val="0"/>
              </a:spcAft>
              <a:buNone/>
            </a:pPr>
            <a:r>
              <a:rPr lang="en"/>
              <a:t>Tell the store side server to distribute rewards to those forwarders</a:t>
            </a:r>
            <a:endParaRPr/>
          </a:p>
          <a:p>
            <a:pPr marL="0" lvl="0" indent="0" algn="l" rtl="0">
              <a:spcBef>
                <a:spcPts val="0"/>
              </a:spcBef>
              <a:spcAft>
                <a:spcPts val="0"/>
              </a:spcAft>
              <a:buNone/>
            </a:pPr>
            <a:endParaRPr/>
          </a:p>
          <a:p>
            <a:pPr marL="0" lvl="0" indent="0" algn="l" rtl="0">
              <a:spcBef>
                <a:spcPts val="0"/>
              </a:spcBef>
              <a:spcAft>
                <a:spcPts val="0"/>
              </a:spcAft>
              <a:buNone/>
            </a:pPr>
            <a:r>
              <a:rPr lang="en"/>
              <a:t>Fp can happen: some users who have not participated in forwarding exist in the forwarder bf, thus receiving the reward</a:t>
            </a:r>
            <a:endParaRPr/>
          </a:p>
          <a:p>
            <a:pPr marL="0" lvl="0" indent="0" algn="l" rtl="0">
              <a:spcBef>
                <a:spcPts val="0"/>
              </a:spcBef>
              <a:spcAft>
                <a:spcPts val="0"/>
              </a:spcAft>
              <a:buNone/>
            </a:pPr>
            <a:r>
              <a:rPr lang="en"/>
              <a:t>But this can be controlled by bf parameters setup.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4d231ef2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4d231ef2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d231ef2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d231ef2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4d231ef2e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4d231ef2e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4d231ef2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4d231ef2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4d231ef2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4d231ef2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4d231ef2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4d231ef2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forwarder bf can achieve a certain extent to privacy preserving:</a:t>
            </a:r>
            <a:endParaRPr/>
          </a:p>
          <a:p>
            <a:pPr marL="0" lvl="0" indent="0" algn="l" rtl="0">
              <a:spcBef>
                <a:spcPts val="0"/>
              </a:spcBef>
              <a:spcAft>
                <a:spcPts val="0"/>
              </a:spcAft>
              <a:buNone/>
            </a:pPr>
            <a:r>
              <a:rPr lang="en"/>
              <a:t>Even if someone managed to get to forwarder bf in the coupon, he/she cannot know who exactly has forwarded the coupon</a:t>
            </a:r>
            <a:endParaRPr/>
          </a:p>
          <a:p>
            <a:pPr marL="0" lvl="0" indent="0" algn="l" rtl="0">
              <a:spcBef>
                <a:spcPts val="0"/>
              </a:spcBef>
              <a:spcAft>
                <a:spcPts val="0"/>
              </a:spcAft>
              <a:buNone/>
            </a:pPr>
            <a:endParaRPr/>
          </a:p>
          <a:p>
            <a:pPr marL="0" lvl="0" indent="0" algn="l" rtl="0">
              <a:spcBef>
                <a:spcPts val="0"/>
              </a:spcBef>
              <a:spcAft>
                <a:spcPts val="0"/>
              </a:spcAft>
              <a:buNone/>
            </a:pPr>
            <a:r>
              <a:rPr lang="en"/>
              <a:t>Following scenario:</a:t>
            </a:r>
            <a:endParaRPr/>
          </a:p>
          <a:p>
            <a:pPr marL="0" lvl="0" indent="0" algn="l" rtl="0">
              <a:spcBef>
                <a:spcPts val="0"/>
              </a:spcBef>
              <a:spcAft>
                <a:spcPts val="0"/>
              </a:spcAft>
              <a:buNone/>
            </a:pPr>
            <a:r>
              <a:rPr lang="en"/>
              <a:t>Am attacker hijacks a coupon with 20 user forwarded</a:t>
            </a:r>
            <a:endParaRPr/>
          </a:p>
          <a:p>
            <a:pPr marL="0" lvl="0" indent="0" algn="l" rtl="0">
              <a:spcBef>
                <a:spcPts val="0"/>
              </a:spcBef>
              <a:spcAft>
                <a:spcPts val="0"/>
              </a:spcAft>
              <a:buNone/>
            </a:pPr>
            <a:r>
              <a:rPr lang="en"/>
              <a:t>he/she tries to get the forwarder list from the forwarder bf.</a:t>
            </a:r>
            <a:endParaRPr/>
          </a:p>
          <a:p>
            <a:pPr marL="0" lvl="0" indent="0" algn="l" rtl="0">
              <a:spcBef>
                <a:spcPts val="0"/>
              </a:spcBef>
              <a:spcAft>
                <a:spcPts val="0"/>
              </a:spcAft>
              <a:buNone/>
            </a:pPr>
            <a:r>
              <a:rPr lang="en"/>
              <a:t>But the forwarder bf has false positive rate: lets say 1e-5 in this case</a:t>
            </a:r>
            <a:endParaRPr/>
          </a:p>
          <a:p>
            <a:pPr marL="0" lvl="0" indent="0" algn="l" rtl="0">
              <a:spcBef>
                <a:spcPts val="0"/>
              </a:spcBef>
              <a:spcAft>
                <a:spcPts val="0"/>
              </a:spcAft>
              <a:buNone/>
            </a:pPr>
            <a:r>
              <a:rPr lang="en"/>
              <a:t>The attacker needs to check all possible user IDs</a:t>
            </a:r>
            <a:endParaRPr/>
          </a:p>
          <a:p>
            <a:pPr marL="0" lvl="0" indent="0" algn="l" rtl="0">
              <a:spcBef>
                <a:spcPts val="0"/>
              </a:spcBef>
              <a:spcAft>
                <a:spcPts val="0"/>
              </a:spcAft>
              <a:buNone/>
            </a:pPr>
            <a:r>
              <a:rPr lang="en"/>
              <a:t>(in this example, user ID length is 3 bytes = 2^24 possible IDs)</a:t>
            </a:r>
            <a:endParaRPr/>
          </a:p>
          <a:p>
            <a:pPr marL="0" lvl="0" indent="0" algn="l" rtl="0">
              <a:spcBef>
                <a:spcPts val="0"/>
              </a:spcBef>
              <a:spcAft>
                <a:spcPts val="0"/>
              </a:spcAft>
              <a:buNone/>
            </a:pPr>
            <a:r>
              <a:rPr lang="en"/>
              <a:t>Abont 160 false IDs are given by bf (some IDs that actually has not forwarded the coupon)</a:t>
            </a:r>
            <a:endParaRPr/>
          </a:p>
          <a:p>
            <a:pPr marL="0" lvl="0" indent="0" algn="l" rtl="0">
              <a:spcBef>
                <a:spcPts val="0"/>
              </a:spcBef>
              <a:spcAft>
                <a:spcPts val="0"/>
              </a:spcAft>
              <a:buNone/>
            </a:pPr>
            <a:r>
              <a:rPr lang="en"/>
              <a:t>he/she cannot tell which 20 IDs are the actual forwarder</a:t>
            </a:r>
            <a:endParaRPr/>
          </a:p>
          <a:p>
            <a:pPr marL="0" lvl="0" indent="0" algn="l" rtl="0">
              <a:spcBef>
                <a:spcPts val="0"/>
              </a:spcBef>
              <a:spcAft>
                <a:spcPts val="0"/>
              </a:spcAft>
              <a:buNone/>
            </a:pPr>
            <a:endParaRPr/>
          </a:p>
          <a:p>
            <a:pPr marL="0" lvl="0" indent="0" algn="l" rtl="0">
              <a:spcBef>
                <a:spcPts val="0"/>
              </a:spcBef>
              <a:spcAft>
                <a:spcPts val="0"/>
              </a:spcAft>
              <a:buNone/>
            </a:pPr>
            <a:r>
              <a:rPr lang="en"/>
              <a:t>But the server can know the 20 IDs since the actual user pool size is smaller than 2^24 (in this case, say 10^5)</a:t>
            </a:r>
            <a:endParaRPr/>
          </a:p>
          <a:p>
            <a:pPr marL="0" lvl="0" indent="0" algn="l" rtl="0">
              <a:spcBef>
                <a:spcPts val="0"/>
              </a:spcBef>
              <a:spcAft>
                <a:spcPts val="0"/>
              </a:spcAft>
              <a:buNone/>
            </a:pPr>
            <a:r>
              <a:rPr lang="en"/>
              <a:t>Then about only 1 false positive ID is given by the bf</a:t>
            </a:r>
            <a:endParaRPr/>
          </a:p>
          <a:p>
            <a:pPr marL="0" lvl="0" indent="0" algn="l" rtl="0">
              <a:spcBef>
                <a:spcPts val="0"/>
              </a:spcBef>
              <a:spcAft>
                <a:spcPts val="0"/>
              </a:spcAft>
              <a:buNone/>
            </a:pPr>
            <a:endParaRPr/>
          </a:p>
          <a:p>
            <a:pPr marL="0" lvl="0" indent="0" algn="l" rtl="0">
              <a:spcBef>
                <a:spcPts val="0"/>
              </a:spcBef>
              <a:spcAft>
                <a:spcPts val="0"/>
              </a:spcAft>
              <a:buNone/>
            </a:pPr>
            <a:r>
              <a:rPr lang="en"/>
              <a:t>Discuss about imporements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4d231ef2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4d231ef2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6890f838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6890f83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a4d231ef2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a4d231ef2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contents of this presentation is as follows:</a:t>
            </a:r>
            <a:endParaRPr/>
          </a:p>
          <a:p>
            <a:pPr marL="0" lvl="0" indent="0" algn="l" rtl="0">
              <a:spcBef>
                <a:spcPts val="0"/>
              </a:spcBef>
              <a:spcAft>
                <a:spcPts val="0"/>
              </a:spcAft>
              <a:buNone/>
            </a:pPr>
            <a:r>
              <a:rPr lang="en"/>
              <a:t>1. 2.  3.  4.</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4d231ef2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4d231ef2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current background: e coupons are used widely nowadays.</a:t>
            </a:r>
            <a:endParaRPr/>
          </a:p>
          <a:p>
            <a:pPr marL="0" lvl="0" indent="0" algn="l" rtl="0">
              <a:spcBef>
                <a:spcPts val="0"/>
              </a:spcBef>
              <a:spcAft>
                <a:spcPts val="0"/>
              </a:spcAft>
              <a:buNone/>
            </a:pPr>
            <a:r>
              <a:rPr lang="en"/>
              <a:t>Merchants interest matching for increase use of coupons</a:t>
            </a:r>
            <a:endParaRPr/>
          </a:p>
          <a:p>
            <a:pPr marL="0" lvl="0" indent="0" algn="l" rtl="0">
              <a:spcBef>
                <a:spcPts val="0"/>
              </a:spcBef>
              <a:spcAft>
                <a:spcPts val="0"/>
              </a:spcAft>
              <a:buNone/>
            </a:pPr>
            <a:r>
              <a:rPr lang="en"/>
              <a:t>But p2p systems does not have this implementation</a:t>
            </a:r>
            <a:endParaRPr/>
          </a:p>
          <a:p>
            <a:pPr marL="0" lvl="0" indent="0" algn="l" rtl="0">
              <a:spcBef>
                <a:spcPts val="0"/>
              </a:spcBef>
              <a:spcAft>
                <a:spcPts val="0"/>
              </a:spcAft>
              <a:buNone/>
            </a:pPr>
            <a:endParaRPr/>
          </a:p>
          <a:p>
            <a:pPr marL="0" lvl="0" indent="0" algn="l" rtl="0">
              <a:spcBef>
                <a:spcPts val="0"/>
              </a:spcBef>
              <a:spcAft>
                <a:spcPts val="0"/>
              </a:spcAft>
              <a:buNone/>
            </a:pPr>
            <a:r>
              <a:rPr lang="en"/>
              <a:t>Also traditional p2p intrusive (i.e. need mannual connection setup for forwarding and recieving coupons)</a:t>
            </a:r>
            <a:endParaRPr/>
          </a:p>
          <a:p>
            <a:pPr marL="0" lvl="0" indent="0" algn="l" rtl="0">
              <a:spcBef>
                <a:spcPts val="0"/>
              </a:spcBef>
              <a:spcAft>
                <a:spcPts val="0"/>
              </a:spcAft>
              <a:buNone/>
            </a:pPr>
            <a:r>
              <a:rPr lang="en"/>
              <a:t>Thus annoy users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4d231ef2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4d231ef2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P3 Coupon is a probabilistic one ownership model </a:t>
            </a:r>
            <a:endParaRPr/>
          </a:p>
          <a:p>
            <a:pPr marL="0" lvl="0" indent="0" algn="l" rtl="0">
              <a:spcBef>
                <a:spcPts val="0"/>
              </a:spcBef>
              <a:spcAft>
                <a:spcPts val="0"/>
              </a:spcAft>
              <a:buNone/>
            </a:pPr>
            <a:r>
              <a:rPr lang="en"/>
              <a:t>(explain: one ownership is only one forwarder is recorded for coupon reward</a:t>
            </a:r>
            <a:endParaRPr/>
          </a:p>
          <a:p>
            <a:pPr marL="0" lvl="0" indent="0" algn="l" rtl="0">
              <a:spcBef>
                <a:spcPts val="0"/>
              </a:spcBef>
              <a:spcAft>
                <a:spcPts val="0"/>
              </a:spcAft>
              <a:buNone/>
            </a:pPr>
            <a:r>
              <a:rPr lang="en"/>
              <a:t>		This is privacy preserving: only own forwarder is recorded</a:t>
            </a:r>
            <a:endParaRPr/>
          </a:p>
          <a:p>
            <a:pPr marL="0" lvl="0" indent="0" algn="l" rtl="0">
              <a:spcBef>
                <a:spcPts val="0"/>
              </a:spcBef>
              <a:spcAft>
                <a:spcPts val="0"/>
              </a:spcAft>
              <a:buNone/>
            </a:pPr>
            <a:r>
              <a:rPr lang="en"/>
              <a:t>		Space efficient: forwarder recording does not take much space for transfer</a:t>
            </a:r>
            <a:endParaRPr/>
          </a:p>
          <a:p>
            <a:pPr marL="0" lvl="0" indent="0" algn="l" rtl="0">
              <a:spcBef>
                <a:spcPts val="0"/>
              </a:spcBef>
              <a:spcAft>
                <a:spcPts val="0"/>
              </a:spcAft>
              <a:buNone/>
            </a:pPr>
            <a:r>
              <a:rPr lang="en"/>
              <a:t>Each forwarder has a preset probability to be assign as the owner. Achieve fair reward distribution when forwarded coupon number is big)</a:t>
            </a:r>
            <a:endParaRPr/>
          </a:p>
          <a:p>
            <a:pPr marL="0" lvl="0" indent="0" algn="l" rtl="0">
              <a:spcBef>
                <a:spcPts val="0"/>
              </a:spcBef>
              <a:spcAft>
                <a:spcPts val="0"/>
              </a:spcAft>
              <a:buNone/>
            </a:pPr>
            <a:endParaRPr/>
          </a:p>
          <a:p>
            <a:pPr marL="0" lvl="0" indent="0" algn="l" rtl="0">
              <a:spcBef>
                <a:spcPts val="0"/>
              </a:spcBef>
              <a:spcAft>
                <a:spcPts val="0"/>
              </a:spcAft>
              <a:buNone/>
            </a:pPr>
            <a:r>
              <a:rPr lang="en"/>
              <a:t>Drawbacks:</a:t>
            </a:r>
            <a:endParaRPr/>
          </a:p>
          <a:p>
            <a:pPr marL="0" lvl="0" indent="0" algn="l" rtl="0">
              <a:spcBef>
                <a:spcPts val="0"/>
              </a:spcBef>
              <a:spcAft>
                <a:spcPts val="0"/>
              </a:spcAft>
              <a:buNone/>
            </a:pPr>
            <a:r>
              <a:rPr lang="en"/>
              <a:t>Distribution not fair when # of coupons is small</a:t>
            </a:r>
            <a:endParaRPr/>
          </a:p>
          <a:p>
            <a:pPr marL="0" lvl="0" indent="0" algn="l" rtl="0">
              <a:spcBef>
                <a:spcPts val="0"/>
              </a:spcBef>
              <a:spcAft>
                <a:spcPts val="0"/>
              </a:spcAft>
              <a:buNone/>
            </a:pPr>
            <a:r>
              <a:rPr lang="en"/>
              <a:t>No interest matching algo. The coupon might take a lot hops to propagate to target users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4d231ef2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4d231ef2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leads to our B2 Coupon:</a:t>
            </a:r>
            <a:endParaRPr/>
          </a:p>
          <a:p>
            <a:pPr marL="0" lvl="0" indent="0" algn="l" rtl="0">
              <a:spcBef>
                <a:spcPts val="0"/>
              </a:spcBef>
              <a:spcAft>
                <a:spcPts val="0"/>
              </a:spcAft>
              <a:buNone/>
            </a:pPr>
            <a:r>
              <a:rPr lang="en"/>
              <a:t>We use Dual bf for a. B.</a:t>
            </a:r>
            <a:endParaRPr/>
          </a:p>
          <a:p>
            <a:pPr marL="0" lvl="0" indent="0" algn="l" rtl="0">
              <a:spcBef>
                <a:spcPts val="0"/>
              </a:spcBef>
              <a:spcAft>
                <a:spcPts val="0"/>
              </a:spcAft>
              <a:buNone/>
            </a:pPr>
            <a:endParaRPr/>
          </a:p>
          <a:p>
            <a:pPr marL="0" lvl="0" indent="0" algn="l" rtl="0">
              <a:spcBef>
                <a:spcPts val="0"/>
              </a:spcBef>
              <a:spcAft>
                <a:spcPts val="0"/>
              </a:spcAft>
              <a:buNone/>
            </a:pPr>
            <a:r>
              <a:rPr lang="en"/>
              <a:t>We also use BLE. this enables seameless data transfer between users (i.e. no manual connection setup between devices is necessary)</a:t>
            </a:r>
            <a:endParaRPr/>
          </a:p>
          <a:p>
            <a:pPr marL="0" lvl="0" indent="0" algn="l" rtl="0">
              <a:spcBef>
                <a:spcPts val="0"/>
              </a:spcBef>
              <a:spcAft>
                <a:spcPts val="0"/>
              </a:spcAft>
              <a:buNone/>
            </a:pPr>
            <a:endParaRPr/>
          </a:p>
          <a:p>
            <a:pPr marL="0" lvl="0" indent="0" algn="l" rtl="0">
              <a:spcBef>
                <a:spcPts val="0"/>
              </a:spcBef>
              <a:spcAft>
                <a:spcPts val="0"/>
              </a:spcAft>
              <a:buNone/>
            </a:pPr>
            <a:r>
              <a:rPr lang="en"/>
              <a:t>Simulation &amp; implementation based evaluation are conducted to verify the functionality of B2 Coupon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4d231ef2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4d231ef2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introduce the features of bloom filter:</a:t>
            </a:r>
            <a:endParaRPr/>
          </a:p>
          <a:p>
            <a:pPr marL="0" lvl="0" indent="0" algn="l" rtl="0">
              <a:spcBef>
                <a:spcPts val="0"/>
              </a:spcBef>
              <a:spcAft>
                <a:spcPts val="0"/>
              </a:spcAft>
              <a:buNone/>
            </a:pPr>
            <a:endParaRPr/>
          </a:p>
          <a:p>
            <a:pPr marL="0" lvl="0" indent="0" algn="l" rtl="0">
              <a:spcBef>
                <a:spcPts val="0"/>
              </a:spcBef>
              <a:spcAft>
                <a:spcPts val="0"/>
              </a:spcAft>
              <a:buNone/>
            </a:pPr>
            <a:r>
              <a:rPr lang="en"/>
              <a:t>Bloom filter is a prob…</a:t>
            </a:r>
            <a:endParaRPr/>
          </a:p>
          <a:p>
            <a:pPr marL="0" lvl="0" indent="0" algn="l" rtl="0">
              <a:spcBef>
                <a:spcPts val="0"/>
              </a:spcBef>
              <a:spcAft>
                <a:spcPts val="0"/>
              </a:spcAft>
              <a:buNone/>
            </a:pPr>
            <a:r>
              <a:rPr lang="en"/>
              <a:t>Bt main data structure is simply a bit array (array with 1s and 0s)</a:t>
            </a:r>
            <a:endParaRPr/>
          </a:p>
          <a:p>
            <a:pPr marL="0" lvl="0" indent="0" algn="l" rtl="0">
              <a:spcBef>
                <a:spcPts val="0"/>
              </a:spcBef>
              <a:spcAft>
                <a:spcPts val="0"/>
              </a:spcAft>
              <a:buNone/>
            </a:pPr>
            <a:r>
              <a:rPr lang="en"/>
              <a:t>There are mainly 2 operations one can do to a bf: add an element, check if that elem is in the bf</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add:</a:t>
            </a:r>
            <a:endParaRPr/>
          </a:p>
          <a:p>
            <a:pPr marL="457200" lvl="0" indent="0" algn="l" rtl="0">
              <a:spcBef>
                <a:spcPts val="0"/>
              </a:spcBef>
              <a:spcAft>
                <a:spcPts val="0"/>
              </a:spcAft>
              <a:buNone/>
            </a:pPr>
            <a:r>
              <a:rPr lang="en"/>
              <a:t>Element is hashed with k hash functions (k can be determined, introduced below)</a:t>
            </a:r>
            <a:endParaRPr/>
          </a:p>
          <a:p>
            <a:pPr marL="457200" lvl="0" indent="0" algn="l" rtl="0">
              <a:spcBef>
                <a:spcPts val="0"/>
              </a:spcBef>
              <a:spcAft>
                <a:spcPts val="0"/>
              </a:spcAft>
              <a:buNone/>
            </a:pPr>
            <a:r>
              <a:rPr lang="en"/>
              <a:t>The entry of hashed result is set to 1.</a:t>
            </a:r>
            <a:endParaRPr/>
          </a:p>
          <a:p>
            <a:pPr marL="457200" lvl="0" indent="0" algn="l" rtl="0">
              <a:spcBef>
                <a:spcPts val="0"/>
              </a:spcBef>
              <a:spcAft>
                <a:spcPts val="0"/>
              </a:spcAft>
              <a:buNone/>
            </a:pPr>
            <a:endParaRPr/>
          </a:p>
          <a:p>
            <a:pPr marL="457200" lvl="0" indent="0" algn="l" rtl="0">
              <a:spcBef>
                <a:spcPts val="0"/>
              </a:spcBef>
              <a:spcAft>
                <a:spcPts val="0"/>
              </a:spcAft>
              <a:buNone/>
            </a:pPr>
            <a:r>
              <a:rPr lang="en"/>
              <a:t>E,g, x is passed through 3 hash functions: for 3 hash values: 1, 6, 14. These entries in the bf is set to 1</a:t>
            </a:r>
            <a:endParaRPr/>
          </a:p>
          <a:p>
            <a:pPr marL="45720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check:</a:t>
            </a:r>
            <a:endParaRPr/>
          </a:p>
          <a:p>
            <a:pPr marL="457200" lvl="0" indent="0" algn="l" rtl="0">
              <a:spcBef>
                <a:spcPts val="0"/>
              </a:spcBef>
              <a:spcAft>
                <a:spcPts val="0"/>
              </a:spcAft>
              <a:buNone/>
            </a:pPr>
            <a:r>
              <a:rPr lang="en"/>
              <a:t>Hash the checking item w the same hash functions</a:t>
            </a:r>
            <a:endParaRPr/>
          </a:p>
          <a:p>
            <a:pPr marL="0" lvl="0" indent="0" algn="l" rtl="0">
              <a:spcBef>
                <a:spcPts val="0"/>
              </a:spcBef>
              <a:spcAft>
                <a:spcPts val="0"/>
              </a:spcAft>
              <a:buNone/>
            </a:pPr>
            <a:r>
              <a:rPr lang="en"/>
              <a:t>	Check if all corresponding entries are 1</a:t>
            </a:r>
            <a:endParaRPr/>
          </a:p>
          <a:p>
            <a:pPr marL="0" lvl="0" indent="0" algn="l" rtl="0">
              <a:spcBef>
                <a:spcPts val="0"/>
              </a:spcBef>
              <a:spcAft>
                <a:spcPts val="0"/>
              </a:spcAft>
              <a:buNone/>
            </a:pPr>
            <a:r>
              <a:rPr lang="en"/>
              <a:t>	If yes, the bf claims that the item is in, otherwise not.</a:t>
            </a:r>
            <a:endParaRPr/>
          </a:p>
          <a:p>
            <a:pPr marL="0" lvl="0" indent="0" algn="l" rtl="0">
              <a:spcBef>
                <a:spcPts val="0"/>
              </a:spcBef>
              <a:spcAft>
                <a:spcPts val="0"/>
              </a:spcAft>
              <a:buNone/>
            </a:pPr>
            <a:endParaRPr/>
          </a:p>
          <a:p>
            <a:pPr marL="0" lvl="0" indent="0" algn="l" rtl="0">
              <a:spcBef>
                <a:spcPts val="0"/>
              </a:spcBef>
              <a:spcAft>
                <a:spcPts val="0"/>
              </a:spcAft>
              <a:buNone/>
            </a:pPr>
            <a:r>
              <a:rPr lang="en"/>
              <a:t>	E.g. we want check if item y is in the bf, we can know y is hashed to 6, 17, 22.</a:t>
            </a:r>
            <a:endParaRPr/>
          </a:p>
          <a:p>
            <a:pPr marL="0" lvl="0" indent="0" algn="l" rtl="0">
              <a:spcBef>
                <a:spcPts val="0"/>
              </a:spcBef>
              <a:spcAft>
                <a:spcPts val="0"/>
              </a:spcAft>
              <a:buNone/>
            </a:pPr>
            <a:r>
              <a:rPr lang="en"/>
              <a:t>	All entry is 1, so y is in the bf</a:t>
            </a:r>
            <a:endParaRPr/>
          </a:p>
          <a:p>
            <a:pPr marL="0" lvl="0" indent="0" algn="l" rtl="0">
              <a:spcBef>
                <a:spcPts val="0"/>
              </a:spcBef>
              <a:spcAft>
                <a:spcPts val="0"/>
              </a:spcAft>
              <a:buNone/>
            </a:pPr>
            <a:endParaRPr/>
          </a:p>
          <a:p>
            <a:pPr marL="0" lvl="0" indent="0" algn="l" rtl="0">
              <a:spcBef>
                <a:spcPts val="0"/>
              </a:spcBef>
              <a:spcAft>
                <a:spcPts val="0"/>
              </a:spcAft>
              <a:buNone/>
            </a:pPr>
            <a:r>
              <a:rPr lang="en"/>
              <a:t>	On the other hand, w is has one hased entry 30, which has 0, so bf claims w not inside.</a:t>
            </a:r>
            <a:endParaRPr/>
          </a:p>
          <a:p>
            <a:pPr marL="0" lvl="0" indent="0" algn="l" rtl="0">
              <a:spcBef>
                <a:spcPts val="0"/>
              </a:spcBef>
              <a:spcAft>
                <a:spcPts val="0"/>
              </a:spcAft>
              <a:buNone/>
            </a:pPr>
            <a:endParaRPr/>
          </a:p>
          <a:p>
            <a:pPr marL="0" lvl="0" indent="0" algn="l" rtl="0">
              <a:spcBef>
                <a:spcPts val="0"/>
              </a:spcBef>
              <a:spcAft>
                <a:spcPts val="0"/>
              </a:spcAft>
              <a:buNone/>
            </a:pPr>
            <a:r>
              <a:rPr lang="en"/>
              <a:t>This lead to the false positive of bf: e.g. if another item f is hashed to 6, 11, 22. In the above bf, even f has never been added, we can see that all these entris are 1s, suggesting it is in the bf</a:t>
            </a:r>
            <a:endParaRPr/>
          </a:p>
          <a:p>
            <a:pPr marL="0" lvl="0" indent="0" algn="l" rtl="0">
              <a:spcBef>
                <a:spcPts val="0"/>
              </a:spcBef>
              <a:spcAft>
                <a:spcPts val="0"/>
              </a:spcAft>
              <a:buNone/>
            </a:pPr>
            <a:r>
              <a:rPr lang="en"/>
              <a:t>False negative can never happen because: once the item is added, all hashed entries must have been set to 1. Bf never set a 1 entry back to 0. So it never happens that later you this elem, it is hashed to a 0 entry.</a:t>
            </a:r>
            <a:endParaRPr/>
          </a:p>
          <a:p>
            <a:pPr marL="0" lvl="0" indent="0" algn="l" rtl="0">
              <a:spcBef>
                <a:spcPts val="0"/>
              </a:spcBef>
              <a:spcAft>
                <a:spcPts val="0"/>
              </a:spcAft>
              <a:buNone/>
            </a:pPr>
            <a:endParaRPr/>
          </a:p>
          <a:p>
            <a:pPr marL="0" lvl="0" indent="0" algn="l" rtl="0">
              <a:spcBef>
                <a:spcPts val="0"/>
              </a:spcBef>
              <a:spcAft>
                <a:spcPts val="0"/>
              </a:spcAft>
              <a:buNone/>
            </a:pPr>
            <a:r>
              <a:rPr lang="en"/>
              <a:t>The formula for calculating fp is as follows</a:t>
            </a:r>
            <a:endParaRPr/>
          </a:p>
          <a:p>
            <a:pPr marL="0" lvl="0" indent="0" algn="l" rtl="0">
              <a:spcBef>
                <a:spcPts val="0"/>
              </a:spcBef>
              <a:spcAft>
                <a:spcPts val="0"/>
              </a:spcAft>
              <a:buNone/>
            </a:pPr>
            <a:r>
              <a:rPr lang="en"/>
              <a:t>The variable in the formula: m: bf size (in bits), n: expected number of items we wanna put in the bf, k: number of hash functions</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also a formula for optimal number of hash functions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4b7a4ef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4b7a4ef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use two bf:</a:t>
            </a:r>
            <a:endParaRPr/>
          </a:p>
          <a:p>
            <a:pPr marL="0" lvl="0" indent="0" algn="l" rtl="0">
              <a:spcBef>
                <a:spcPts val="0"/>
              </a:spcBef>
              <a:spcAft>
                <a:spcPts val="0"/>
              </a:spcAft>
              <a:buNone/>
            </a:pPr>
            <a:r>
              <a:rPr lang="en"/>
              <a:t>Interest bf for interest matching:</a:t>
            </a:r>
            <a:endParaRPr/>
          </a:p>
          <a:p>
            <a:pPr marL="0" lvl="0" indent="0" algn="l" rtl="0">
              <a:spcBef>
                <a:spcPts val="0"/>
              </a:spcBef>
              <a:spcAft>
                <a:spcPts val="0"/>
              </a:spcAft>
              <a:buNone/>
            </a:pPr>
            <a:endParaRPr/>
          </a:p>
          <a:p>
            <a:pPr marL="0" lvl="0" indent="0" algn="l" rtl="0">
              <a:spcBef>
                <a:spcPts val="0"/>
              </a:spcBef>
              <a:spcAft>
                <a:spcPts val="0"/>
              </a:spcAft>
              <a:buNone/>
            </a:pPr>
            <a:r>
              <a:rPr lang="en"/>
              <a:t>Explain how it works</a:t>
            </a:r>
            <a:endParaRPr/>
          </a:p>
          <a:p>
            <a:pPr marL="0" lvl="0" indent="0" algn="l" rtl="0">
              <a:spcBef>
                <a:spcPts val="0"/>
              </a:spcBef>
              <a:spcAft>
                <a:spcPts val="0"/>
              </a:spcAft>
              <a:buNone/>
            </a:pPr>
            <a:r>
              <a:rPr lang="en"/>
              <a:t>Each user has one</a:t>
            </a:r>
            <a:endParaRPr/>
          </a:p>
          <a:p>
            <a:pPr marL="0" lvl="0" indent="0" algn="l" rtl="0">
              <a:spcBef>
                <a:spcPts val="0"/>
              </a:spcBef>
              <a:spcAft>
                <a:spcPts val="0"/>
              </a:spcAft>
              <a:buNone/>
            </a:pPr>
            <a:r>
              <a:rPr lang="en"/>
              <a:t>(add on: explain this is generated from user’s interests, ask the user to specify its area of interest during registration process)</a:t>
            </a:r>
            <a:endParaRPr/>
          </a:p>
          <a:p>
            <a:pPr marL="0" lvl="0" indent="0" algn="l" rtl="0">
              <a:spcBef>
                <a:spcPts val="0"/>
              </a:spcBef>
              <a:spcAft>
                <a:spcPts val="0"/>
              </a:spcAft>
              <a:buNone/>
            </a:pPr>
            <a:endParaRPr/>
          </a:p>
          <a:p>
            <a:pPr marL="0" lvl="0" indent="0" algn="l" rtl="0">
              <a:spcBef>
                <a:spcPts val="0"/>
              </a:spcBef>
              <a:spcAft>
                <a:spcPts val="0"/>
              </a:spcAft>
              <a:buNone/>
            </a:pPr>
            <a:r>
              <a:rPr lang="en"/>
              <a:t>Forwarder bf:</a:t>
            </a:r>
            <a:endParaRPr/>
          </a:p>
          <a:p>
            <a:pPr marL="0" lvl="0" indent="0" algn="l" rtl="0">
              <a:spcBef>
                <a:spcPts val="0"/>
              </a:spcBef>
              <a:spcAft>
                <a:spcPts val="0"/>
              </a:spcAft>
              <a:buNone/>
            </a:pPr>
            <a:r>
              <a:rPr lang="en"/>
              <a:t>This comes along with each coupon</a:t>
            </a:r>
            <a:endParaRPr/>
          </a:p>
          <a:p>
            <a:pPr marL="0" lvl="0" indent="0" algn="l" rtl="0">
              <a:spcBef>
                <a:spcPts val="0"/>
              </a:spcBef>
              <a:spcAft>
                <a:spcPts val="0"/>
              </a:spcAft>
              <a:buNone/>
            </a:pPr>
            <a:r>
              <a:rPr lang="en"/>
              <a:t>Keep track of forwarder chian (detailed explanation later)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d231ef2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d231ef2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mainly 3 types of components in a B2 coupon system: main server    store side server,    User</a:t>
            </a:r>
            <a:endParaRPr/>
          </a:p>
          <a:p>
            <a:pPr marL="0" lvl="0" indent="0" algn="l" rtl="0">
              <a:spcBef>
                <a:spcPts val="0"/>
              </a:spcBef>
              <a:spcAft>
                <a:spcPts val="0"/>
              </a:spcAft>
              <a:buNone/>
            </a:pPr>
            <a:endParaRPr/>
          </a:p>
          <a:p>
            <a:pPr marL="0" lvl="0" indent="0" algn="l" rtl="0">
              <a:spcBef>
                <a:spcPts val="0"/>
              </a:spcBef>
              <a:spcAft>
                <a:spcPts val="0"/>
              </a:spcAft>
              <a:buNone/>
            </a:pPr>
            <a:r>
              <a:rPr lang="en"/>
              <a:t>Main server keeps all user info</a:t>
            </a:r>
            <a:endParaRPr/>
          </a:p>
          <a:p>
            <a:pPr marL="0" lvl="0" indent="0" algn="l" rtl="0">
              <a:spcBef>
                <a:spcPts val="0"/>
              </a:spcBef>
              <a:spcAft>
                <a:spcPts val="0"/>
              </a:spcAft>
              <a:buNone/>
            </a:pPr>
            <a:r>
              <a:rPr lang="en"/>
              <a:t>Store side server generate coupons, distribute coupons and rewards to users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4d231ef2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4d231ef2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Entire workflow begin with store side server:</a:t>
            </a:r>
            <a:endParaRPr/>
          </a:p>
          <a:p>
            <a:pPr marL="0" lvl="0" indent="0" algn="l" rtl="0">
              <a:spcBef>
                <a:spcPts val="0"/>
              </a:spcBef>
              <a:spcAft>
                <a:spcPts val="0"/>
              </a:spcAft>
              <a:buNone/>
            </a:pPr>
            <a:endParaRPr/>
          </a:p>
          <a:p>
            <a:pPr marL="0" lvl="0" indent="0" algn="l" rtl="0">
              <a:spcBef>
                <a:spcPts val="0"/>
              </a:spcBef>
              <a:spcAft>
                <a:spcPts val="0"/>
              </a:spcAft>
              <a:buNone/>
            </a:pPr>
            <a:r>
              <a:rPr lang="en"/>
              <a:t>It generates coupons: coupon contents, also the forwarder bf</a:t>
            </a:r>
            <a:endParaRPr/>
          </a:p>
          <a:p>
            <a:pPr marL="0" lvl="0" indent="0" algn="l" rtl="0">
              <a:spcBef>
                <a:spcPts val="0"/>
              </a:spcBef>
              <a:spcAft>
                <a:spcPts val="0"/>
              </a:spcAft>
              <a:buNone/>
            </a:pPr>
            <a:r>
              <a:rPr lang="en"/>
              <a:t>Sends to users</a:t>
            </a:r>
            <a:endParaRPr/>
          </a:p>
          <a:p>
            <a:pPr marL="0" lvl="0" indent="0" algn="l" rtl="0">
              <a:spcBef>
                <a:spcPts val="0"/>
              </a:spcBef>
              <a:spcAft>
                <a:spcPts val="0"/>
              </a:spcAft>
              <a:buNone/>
            </a:pPr>
            <a:r>
              <a:rPr lang="en"/>
              <a:t>Finally one user redeem to coupon, coupon back to main server</a:t>
            </a:r>
            <a:endParaRPr/>
          </a:p>
          <a:p>
            <a:pPr marL="0" lvl="0" indent="0" algn="l" rtl="0">
              <a:spcBef>
                <a:spcPts val="0"/>
              </a:spcBef>
              <a:spcAft>
                <a:spcPts val="0"/>
              </a:spcAft>
              <a:buNone/>
            </a:pPr>
            <a:r>
              <a:rPr lang="en"/>
              <a:t>Main server checks all user IDs against the forwarder bf to get forwarder chains</a:t>
            </a:r>
            <a:endParaRPr/>
          </a:p>
          <a:p>
            <a:pPr marL="0" lvl="0" indent="0" algn="l" rtl="0">
              <a:spcBef>
                <a:spcPts val="0"/>
              </a:spcBef>
              <a:spcAft>
                <a:spcPts val="0"/>
              </a:spcAft>
              <a:buNone/>
            </a:pPr>
            <a:r>
              <a:rPr lang="en"/>
              <a:t>It tell this to store side server so that sds can distribute the rewards to users</a:t>
            </a:r>
            <a:endParaRPr/>
          </a:p>
          <a:p>
            <a:pPr marL="0" lvl="0" indent="0" algn="l" rtl="0">
              <a:spcBef>
                <a:spcPts val="0"/>
              </a:spcBef>
              <a:spcAft>
                <a:spcPts val="0"/>
              </a:spcAft>
              <a:buNone/>
            </a:pPr>
            <a:endParaRPr/>
          </a:p>
          <a:p>
            <a:pPr marL="0" lvl="0" indent="0" algn="l" rtl="0">
              <a:spcBef>
                <a:spcPts val="0"/>
              </a:spcBef>
              <a:spcAft>
                <a:spcPts val="0"/>
              </a:spcAft>
              <a:buNone/>
            </a:pPr>
            <a:r>
              <a:rPr lang="en"/>
              <a:t>One the right illustrates the process of coupon forwarding between two users:</a:t>
            </a:r>
            <a:endParaRPr/>
          </a:p>
          <a:p>
            <a:pPr marL="0" lvl="0" indent="0" algn="l" rtl="0">
              <a:spcBef>
                <a:spcPts val="0"/>
              </a:spcBef>
              <a:spcAft>
                <a:spcPts val="0"/>
              </a:spcAft>
              <a:buNone/>
            </a:pPr>
            <a:r>
              <a:rPr lang="en"/>
              <a:t>User 2 keeps broadcasting its interest bf</a:t>
            </a:r>
            <a:endParaRPr/>
          </a:p>
          <a:p>
            <a:pPr marL="0" lvl="0" indent="0" algn="l" rtl="0">
              <a:spcBef>
                <a:spcPts val="0"/>
              </a:spcBef>
              <a:spcAft>
                <a:spcPts val="0"/>
              </a:spcAft>
              <a:buNone/>
            </a:pPr>
            <a:r>
              <a:rPr lang="en"/>
              <a:t>User 1, upon reception of the interest bf, check it against its own interests (explained earlier)</a:t>
            </a:r>
            <a:endParaRPr/>
          </a:p>
          <a:p>
            <a:pPr marL="0" lvl="0" indent="0" algn="l" rtl="0">
              <a:spcBef>
                <a:spcPts val="0"/>
              </a:spcBef>
              <a:spcAft>
                <a:spcPts val="0"/>
              </a:spcAft>
              <a:buNone/>
            </a:pPr>
            <a:r>
              <a:rPr lang="en"/>
              <a:t>Before sending, add ID to forwarder bf of the coupon Sends to coupon if matching above T(threshold)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496700"/>
            <a:ext cx="8520600" cy="100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3200">
                <a:highlight>
                  <a:schemeClr val="lt1"/>
                </a:highlight>
              </a:rPr>
              <a:t>B</a:t>
            </a:r>
            <a:r>
              <a:rPr lang="en" sz="3200" baseline="30000">
                <a:highlight>
                  <a:schemeClr val="lt1"/>
                </a:highlight>
              </a:rPr>
              <a:t>2</a:t>
            </a:r>
            <a:r>
              <a:rPr lang="en" sz="3200">
                <a:highlight>
                  <a:schemeClr val="lt1"/>
                </a:highlight>
              </a:rPr>
              <a:t>-Coupon: Efficient and Non-intrusive Mobile</a:t>
            </a:r>
            <a:endParaRPr sz="3200">
              <a:highlight>
                <a:schemeClr val="lt1"/>
              </a:highlight>
            </a:endParaRPr>
          </a:p>
          <a:p>
            <a:pPr marL="0" lvl="0" indent="0" algn="l" rtl="0">
              <a:spcBef>
                <a:spcPts val="0"/>
              </a:spcBef>
              <a:spcAft>
                <a:spcPts val="0"/>
              </a:spcAft>
              <a:buNone/>
            </a:pPr>
            <a:r>
              <a:rPr lang="en" sz="3200">
                <a:highlight>
                  <a:schemeClr val="lt1"/>
                </a:highlight>
              </a:rPr>
              <a:t>Coupon Distribution using Dual Bloom Filter</a:t>
            </a:r>
            <a:endParaRPr/>
          </a:p>
        </p:txBody>
      </p:sp>
      <p:sp>
        <p:nvSpPr>
          <p:cNvPr id="55" name="Google Shape;55;p13"/>
          <p:cNvSpPr txBox="1"/>
          <p:nvPr/>
        </p:nvSpPr>
        <p:spPr>
          <a:xfrm>
            <a:off x="455850" y="2894650"/>
            <a:ext cx="3499500" cy="10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Xueda Shen</a:t>
            </a:r>
            <a:endParaRPr/>
          </a:p>
          <a:p>
            <a:pPr marL="0" lvl="0" indent="0" algn="ctr" rtl="0">
              <a:spcBef>
                <a:spcPts val="0"/>
              </a:spcBef>
              <a:spcAft>
                <a:spcPts val="0"/>
              </a:spcAft>
              <a:buNone/>
            </a:pPr>
            <a:r>
              <a:rPr lang="en"/>
              <a:t>Dept. of Maths.</a:t>
            </a:r>
            <a:endParaRPr/>
          </a:p>
          <a:p>
            <a:pPr marL="0" lvl="0" indent="0" algn="ctr" rtl="0">
              <a:spcBef>
                <a:spcPts val="0"/>
              </a:spcBef>
              <a:spcAft>
                <a:spcPts val="0"/>
              </a:spcAft>
              <a:buNone/>
            </a:pPr>
            <a:r>
              <a:rPr lang="en"/>
              <a:t>University of Illinois at Urbana Champaign</a:t>
            </a:r>
            <a:endParaRPr/>
          </a:p>
          <a:p>
            <a:pPr marL="0" lvl="0" indent="0" algn="ctr" rtl="0">
              <a:spcBef>
                <a:spcPts val="0"/>
              </a:spcBef>
              <a:spcAft>
                <a:spcPts val="0"/>
              </a:spcAft>
              <a:buNone/>
            </a:pPr>
            <a:endParaRPr/>
          </a:p>
        </p:txBody>
      </p:sp>
      <p:sp>
        <p:nvSpPr>
          <p:cNvPr id="56" name="Google Shape;56;p13"/>
          <p:cNvSpPr txBox="1"/>
          <p:nvPr/>
        </p:nvSpPr>
        <p:spPr>
          <a:xfrm>
            <a:off x="3280500" y="4011500"/>
            <a:ext cx="2583000" cy="25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Yunqi Zhang and Ian C. Quinn</a:t>
            </a:r>
            <a:endParaRPr>
              <a:solidFill>
                <a:schemeClr val="dk1"/>
              </a:solidFill>
            </a:endParaRPr>
          </a:p>
          <a:p>
            <a:pPr marL="0" lvl="0" indent="0" algn="ctr" rtl="0">
              <a:spcBef>
                <a:spcPts val="0"/>
              </a:spcBef>
              <a:spcAft>
                <a:spcPts val="0"/>
              </a:spcAft>
              <a:buNone/>
            </a:pPr>
            <a:r>
              <a:rPr lang="en">
                <a:solidFill>
                  <a:schemeClr val="dk1"/>
                </a:solidFill>
              </a:rPr>
              <a:t>Dept. of Comp. Sci. and Engr.</a:t>
            </a: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The Ohio State University</a:t>
            </a:r>
            <a:endParaRPr/>
          </a:p>
        </p:txBody>
      </p:sp>
      <p:sp>
        <p:nvSpPr>
          <p:cNvPr id="57" name="Google Shape;57;p13"/>
          <p:cNvSpPr txBox="1"/>
          <p:nvPr/>
        </p:nvSpPr>
        <p:spPr>
          <a:xfrm>
            <a:off x="5186125" y="2894650"/>
            <a:ext cx="3499500" cy="10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Jiyu Hu</a:t>
            </a:r>
            <a:endParaRPr/>
          </a:p>
          <a:p>
            <a:pPr marL="0" lvl="0" indent="0" algn="ctr" rtl="0">
              <a:spcBef>
                <a:spcPts val="0"/>
              </a:spcBef>
              <a:spcAft>
                <a:spcPts val="0"/>
              </a:spcAft>
              <a:buClr>
                <a:schemeClr val="dk1"/>
              </a:buClr>
              <a:buSzPts val="1100"/>
              <a:buFont typeface="Arial"/>
              <a:buNone/>
            </a:pPr>
            <a:r>
              <a:rPr lang="en">
                <a:solidFill>
                  <a:schemeClr val="dk1"/>
                </a:solidFill>
              </a:rPr>
              <a:t>Dept of Elec. and Comp. Engr.</a:t>
            </a:r>
            <a:endParaRPr/>
          </a:p>
          <a:p>
            <a:pPr marL="0" lvl="0" indent="0" algn="ctr" rtl="0">
              <a:spcBef>
                <a:spcPts val="0"/>
              </a:spcBef>
              <a:spcAft>
                <a:spcPts val="0"/>
              </a:spcAft>
              <a:buNone/>
            </a:pPr>
            <a:r>
              <a:rPr lang="en"/>
              <a:t>University of Illinois at Urbana Champaign</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Design - workflow</a:t>
            </a:r>
            <a:endParaRPr/>
          </a:p>
        </p:txBody>
      </p:sp>
      <p:pic>
        <p:nvPicPr>
          <p:cNvPr id="173" name="Google Shape;173;p22"/>
          <p:cNvPicPr preferRelativeResize="0"/>
          <p:nvPr/>
        </p:nvPicPr>
        <p:blipFill>
          <a:blip r:embed="rId3">
            <a:alphaModFix/>
          </a:blip>
          <a:stretch>
            <a:fillRect/>
          </a:stretch>
        </p:blipFill>
        <p:spPr>
          <a:xfrm>
            <a:off x="2175725" y="1152800"/>
            <a:ext cx="4792549" cy="3301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 simulation based</a:t>
            </a:r>
            <a:endParaRPr/>
          </a:p>
        </p:txBody>
      </p:sp>
      <p:sp>
        <p:nvSpPr>
          <p:cNvPr id="180" name="Google Shape;18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need to focus on two aspects of our method. 1. Efficiency. 2. Fairness.</a:t>
            </a: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r>
              <a:rPr lang="en">
                <a:solidFill>
                  <a:schemeClr val="dk1"/>
                </a:solidFill>
              </a:rPr>
              <a:t>Efficiency means that given a population of interest, how fast can we send the coupon to the entire population? </a:t>
            </a: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r>
              <a:rPr lang="en">
                <a:solidFill>
                  <a:schemeClr val="dk1"/>
                </a:solidFill>
              </a:rPr>
              <a:t>Profits are generated within the forwarding process. How do fairly allocate such profits?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efficiency.</a:t>
            </a:r>
            <a:endParaRPr/>
          </a:p>
        </p:txBody>
      </p:sp>
      <p:pic>
        <p:nvPicPr>
          <p:cNvPr id="187" name="Google Shape;187;p24"/>
          <p:cNvPicPr preferRelativeResize="0"/>
          <p:nvPr/>
        </p:nvPicPr>
        <p:blipFill>
          <a:blip r:embed="rId3">
            <a:alphaModFix/>
          </a:blip>
          <a:stretch>
            <a:fillRect/>
          </a:stretch>
        </p:blipFill>
        <p:spPr>
          <a:xfrm>
            <a:off x="4442500" y="1017725"/>
            <a:ext cx="4121125" cy="3820974"/>
          </a:xfrm>
          <a:prstGeom prst="rect">
            <a:avLst/>
          </a:prstGeom>
          <a:noFill/>
          <a:ln>
            <a:noFill/>
          </a:ln>
        </p:spPr>
      </p:pic>
      <p:sp>
        <p:nvSpPr>
          <p:cNvPr id="188" name="Google Shape;188;p24"/>
          <p:cNvSpPr txBox="1"/>
          <p:nvPr/>
        </p:nvSpPr>
        <p:spPr>
          <a:xfrm>
            <a:off x="373100" y="1252550"/>
            <a:ext cx="3402300" cy="3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This figure serves as an ‘ablation study’ on the existence of our interest matching mechanism.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800">
                <a:solidFill>
                  <a:schemeClr val="dk1"/>
                </a:solidFill>
              </a:rPr>
              <a:t>In the same figure, we are able to explore the difference when we included the module, and the number of hops needed to traverse the population of interest when the threshold is higher</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fairness</a:t>
            </a:r>
            <a:endParaRPr/>
          </a:p>
        </p:txBody>
      </p:sp>
      <p:pic>
        <p:nvPicPr>
          <p:cNvPr id="195" name="Google Shape;195;p25"/>
          <p:cNvPicPr preferRelativeResize="0"/>
          <p:nvPr/>
        </p:nvPicPr>
        <p:blipFill>
          <a:blip r:embed="rId3">
            <a:alphaModFix/>
          </a:blip>
          <a:stretch>
            <a:fillRect/>
          </a:stretch>
        </p:blipFill>
        <p:spPr>
          <a:xfrm>
            <a:off x="3048400" y="1017725"/>
            <a:ext cx="5740623" cy="3820975"/>
          </a:xfrm>
          <a:prstGeom prst="rect">
            <a:avLst/>
          </a:prstGeom>
          <a:noFill/>
          <a:ln>
            <a:noFill/>
          </a:ln>
        </p:spPr>
      </p:pic>
      <p:sp>
        <p:nvSpPr>
          <p:cNvPr id="196" name="Google Shape;196;p25"/>
          <p:cNvSpPr txBox="1"/>
          <p:nvPr/>
        </p:nvSpPr>
        <p:spPr>
          <a:xfrm>
            <a:off x="444700" y="1017725"/>
            <a:ext cx="2603700" cy="3821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AutoNum type="arabicPeriod"/>
            </a:pPr>
            <a:r>
              <a:rPr lang="en" sz="1800">
                <a:solidFill>
                  <a:schemeClr val="dk1"/>
                </a:solidFill>
              </a:rPr>
              <a:t>Profit assignments are based on ownership assignments.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 sz="1800">
                <a:solidFill>
                  <a:schemeClr val="dk1"/>
                </a:solidFill>
              </a:rPr>
              <a:t>Other methods may not be able to truly register the ownership accordingly.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fairness.</a:t>
            </a:r>
            <a:endParaRPr/>
          </a:p>
        </p:txBody>
      </p:sp>
      <p:pic>
        <p:nvPicPr>
          <p:cNvPr id="203" name="Google Shape;203;p26"/>
          <p:cNvPicPr preferRelativeResize="0"/>
          <p:nvPr/>
        </p:nvPicPr>
        <p:blipFill>
          <a:blip r:embed="rId3">
            <a:alphaModFix/>
          </a:blip>
          <a:stretch>
            <a:fillRect/>
          </a:stretch>
        </p:blipFill>
        <p:spPr>
          <a:xfrm>
            <a:off x="3668849" y="1152475"/>
            <a:ext cx="5475150" cy="3991026"/>
          </a:xfrm>
          <a:prstGeom prst="rect">
            <a:avLst/>
          </a:prstGeom>
          <a:noFill/>
          <a:ln>
            <a:noFill/>
          </a:ln>
        </p:spPr>
      </p:pic>
      <p:sp>
        <p:nvSpPr>
          <p:cNvPr id="204" name="Google Shape;204;p26"/>
          <p:cNvSpPr txBox="1"/>
          <p:nvPr/>
        </p:nvSpPr>
        <p:spPr>
          <a:xfrm>
            <a:off x="381975" y="1270325"/>
            <a:ext cx="31092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When number of forwarders exceed preallocated one, the false positive rate of Bloom Filter would start to increase. This would have implications on fairness of profit distribution.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 Implementation Based</a:t>
            </a:r>
            <a:endParaRPr/>
          </a:p>
        </p:txBody>
      </p:sp>
      <p:sp>
        <p:nvSpPr>
          <p:cNvPr id="211" name="Google Shape;211;p27"/>
          <p:cNvSpPr txBox="1">
            <a:spLocks noGrp="1"/>
          </p:cNvSpPr>
          <p:nvPr>
            <p:ph type="body" idx="1"/>
          </p:nvPr>
        </p:nvSpPr>
        <p:spPr>
          <a:xfrm>
            <a:off x="311700" y="1137625"/>
            <a:ext cx="37068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a:solidFill>
                  <a:schemeClr val="dk1"/>
                </a:solidFill>
              </a:rPr>
              <a:t>(1) User A broadcasts a Bloom filter (BF) containing her interest information (Interest Bloom Filter) to see if other users have interests which overlap with his/hers;</a:t>
            </a:r>
            <a:endParaRPr>
              <a:solidFill>
                <a:schemeClr val="dk1"/>
              </a:solidFill>
            </a:endParaRPr>
          </a:p>
          <a:p>
            <a:pPr marL="0" lvl="0" indent="0" algn="just" rtl="0">
              <a:spcBef>
                <a:spcPts val="1600"/>
              </a:spcBef>
              <a:spcAft>
                <a:spcPts val="1600"/>
              </a:spcAft>
              <a:buNone/>
            </a:pPr>
            <a:r>
              <a:rPr lang="en">
                <a:solidFill>
                  <a:schemeClr val="dk1"/>
                </a:solidFill>
              </a:rPr>
              <a:t>(2) If User B’s interests overlap with User A's interests, User B broadcasts her related coupons with their Bloom filters containing forwarder information (Forwarder Bloom Filter)</a:t>
            </a:r>
            <a:endParaRPr>
              <a:solidFill>
                <a:schemeClr val="dk1"/>
              </a:solidFill>
            </a:endParaRPr>
          </a:p>
        </p:txBody>
      </p:sp>
      <p:pic>
        <p:nvPicPr>
          <p:cNvPr id="212" name="Google Shape;212;p27"/>
          <p:cNvPicPr preferRelativeResize="0"/>
          <p:nvPr/>
        </p:nvPicPr>
        <p:blipFill rotWithShape="1">
          <a:blip r:embed="rId3">
            <a:alphaModFix/>
          </a:blip>
          <a:srcRect b="11229"/>
          <a:stretch/>
        </p:blipFill>
        <p:spPr>
          <a:xfrm>
            <a:off x="4018500" y="1137625"/>
            <a:ext cx="4820700" cy="2853026"/>
          </a:xfrm>
          <a:prstGeom prst="rect">
            <a:avLst/>
          </a:prstGeom>
          <a:noFill/>
          <a:ln>
            <a:noFill/>
          </a:ln>
        </p:spPr>
      </p:pic>
      <p:sp>
        <p:nvSpPr>
          <p:cNvPr id="213" name="Google Shape;213;p27"/>
          <p:cNvSpPr txBox="1"/>
          <p:nvPr/>
        </p:nvSpPr>
        <p:spPr>
          <a:xfrm>
            <a:off x="4090950" y="3522225"/>
            <a:ext cx="4675800" cy="927000"/>
          </a:xfrm>
          <a:prstGeom prst="rect">
            <a:avLst/>
          </a:prstGeom>
          <a:noFill/>
          <a:ln>
            <a:noFill/>
          </a:ln>
        </p:spPr>
        <p:txBody>
          <a:bodyPr spcFirstLastPara="1" wrap="square" lIns="91425" tIns="91425" rIns="91425" bIns="91425" anchor="t" anchorCtr="0">
            <a:noAutofit/>
          </a:bodyPr>
          <a:lstStyle/>
          <a:p>
            <a:pPr marL="457200" lvl="0" indent="0" algn="just" rtl="0">
              <a:spcBef>
                <a:spcPts val="0"/>
              </a:spcBef>
              <a:spcAft>
                <a:spcPts val="0"/>
              </a:spcAft>
              <a:buNone/>
            </a:pPr>
            <a:r>
              <a:rPr lang="en"/>
              <a:t>    Unit: Byte. Size of a coupon is 340 bytes. </a:t>
            </a:r>
            <a:endParaRPr/>
          </a:p>
          <a:p>
            <a:pPr marL="457200" lvl="0" indent="0" algn="just" rtl="0">
              <a:spcBef>
                <a:spcPts val="0"/>
              </a:spcBef>
              <a:spcAft>
                <a:spcPts val="0"/>
              </a:spcAft>
              <a:buNone/>
            </a:pPr>
            <a:endParaRPr/>
          </a:p>
          <a:p>
            <a:pPr marL="0" lvl="0" indent="0" algn="just" rtl="0">
              <a:spcBef>
                <a:spcPts val="0"/>
              </a:spcBef>
              <a:spcAft>
                <a:spcPts val="0"/>
              </a:spcAft>
              <a:buNone/>
            </a:pPr>
            <a:r>
              <a:rPr lang="en"/>
              <a:t>Each phone can successfully receive related coupons from other phones which have overlapped interests within 30 meters.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a:t>
            </a:r>
            <a:endParaRPr/>
          </a:p>
        </p:txBody>
      </p:sp>
      <p:sp>
        <p:nvSpPr>
          <p:cNvPr id="220" name="Google Shape;220;p28"/>
          <p:cNvSpPr txBox="1">
            <a:spLocks noGrp="1"/>
          </p:cNvSpPr>
          <p:nvPr>
            <p:ph type="body" idx="1"/>
          </p:nvPr>
        </p:nvSpPr>
        <p:spPr>
          <a:xfrm>
            <a:off x="4572000" y="1209100"/>
            <a:ext cx="4099800" cy="18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2. Improvements:</a:t>
            </a:r>
            <a:endParaRPr>
              <a:solidFill>
                <a:schemeClr val="dk1"/>
              </a:solidFill>
            </a:endParaRPr>
          </a:p>
          <a:p>
            <a:pPr marL="0" lvl="0" indent="0" algn="l" rtl="0">
              <a:spcBef>
                <a:spcPts val="1600"/>
              </a:spcBef>
              <a:spcAft>
                <a:spcPts val="0"/>
              </a:spcAft>
              <a:buNone/>
            </a:pPr>
            <a:r>
              <a:rPr lang="en">
                <a:solidFill>
                  <a:schemeClr val="dk1"/>
                </a:solidFill>
              </a:rPr>
              <a:t>Generate areas of interest automatically</a:t>
            </a:r>
            <a:endParaRPr>
              <a:solidFill>
                <a:schemeClr val="dk1"/>
              </a:solidFill>
            </a:endParaRPr>
          </a:p>
          <a:p>
            <a:pPr marL="0" lvl="0" indent="0" algn="l" rtl="0">
              <a:spcBef>
                <a:spcPts val="1600"/>
              </a:spcBef>
              <a:spcAft>
                <a:spcPts val="1600"/>
              </a:spcAft>
              <a:buNone/>
            </a:pPr>
            <a:r>
              <a:rPr lang="en">
                <a:solidFill>
                  <a:schemeClr val="dk1"/>
                </a:solidFill>
              </a:rPr>
              <a:t>Refine ownership assignment methods when N &gt; 20.</a:t>
            </a:r>
            <a:endParaRPr>
              <a:solidFill>
                <a:schemeClr val="dk1"/>
              </a:solidFill>
            </a:endParaRPr>
          </a:p>
        </p:txBody>
      </p:sp>
      <p:sp>
        <p:nvSpPr>
          <p:cNvPr id="221" name="Google Shape;221;p28"/>
          <p:cNvSpPr txBox="1">
            <a:spLocks noGrp="1"/>
          </p:cNvSpPr>
          <p:nvPr>
            <p:ph type="body" idx="1"/>
          </p:nvPr>
        </p:nvSpPr>
        <p:spPr>
          <a:xfrm>
            <a:off x="311700" y="1209100"/>
            <a:ext cx="3598200" cy="43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1. Privacy preserving analysis</a:t>
            </a:r>
            <a:endParaRPr>
              <a:solidFill>
                <a:schemeClr val="dk1"/>
              </a:solidFill>
            </a:endParaRPr>
          </a:p>
        </p:txBody>
      </p:sp>
      <p:pic>
        <p:nvPicPr>
          <p:cNvPr id="223" name="Google Shape;223;p28"/>
          <p:cNvPicPr preferRelativeResize="0"/>
          <p:nvPr/>
        </p:nvPicPr>
        <p:blipFill>
          <a:blip r:embed="rId3">
            <a:alphaModFix/>
          </a:blip>
          <a:stretch>
            <a:fillRect/>
          </a:stretch>
        </p:blipFill>
        <p:spPr>
          <a:xfrm>
            <a:off x="311700" y="1644700"/>
            <a:ext cx="3920799" cy="217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311700" y="265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229" name="Google Shape;229;p29"/>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a:solidFill>
                  <a:schemeClr val="dk1"/>
                </a:solidFill>
              </a:rPr>
              <a:t>B</a:t>
            </a:r>
            <a:r>
              <a:rPr lang="en" baseline="30000">
                <a:solidFill>
                  <a:schemeClr val="dk1"/>
                </a:solidFill>
              </a:rPr>
              <a:t>2</a:t>
            </a:r>
            <a:r>
              <a:rPr lang="en">
                <a:solidFill>
                  <a:schemeClr val="dk1"/>
                </a:solidFill>
              </a:rPr>
              <a:t>-Coupon is an efficient and non-intrusive mobile coupon distribution system. </a:t>
            </a:r>
            <a:endParaRPr>
              <a:solidFill>
                <a:schemeClr val="dk1"/>
              </a:solidFill>
            </a:endParaRPr>
          </a:p>
          <a:p>
            <a:pPr marL="0" lvl="0" indent="0" algn="just" rtl="0">
              <a:spcBef>
                <a:spcPts val="1600"/>
              </a:spcBef>
              <a:spcAft>
                <a:spcPts val="0"/>
              </a:spcAft>
              <a:buNone/>
            </a:pPr>
            <a:r>
              <a:rPr lang="en">
                <a:solidFill>
                  <a:schemeClr val="dk1"/>
                </a:solidFill>
              </a:rPr>
              <a:t>B</a:t>
            </a:r>
            <a:r>
              <a:rPr lang="en" baseline="30000">
                <a:solidFill>
                  <a:schemeClr val="dk1"/>
                </a:solidFill>
              </a:rPr>
              <a:t>2</a:t>
            </a:r>
            <a:r>
              <a:rPr lang="en">
                <a:solidFill>
                  <a:schemeClr val="dk1"/>
                </a:solidFill>
              </a:rPr>
              <a:t>-Coupon filters out unwanted targets so that users only receive the coupons which are related to their interests utilizing the Dual Bloom Filter. </a:t>
            </a:r>
            <a:endParaRPr>
              <a:solidFill>
                <a:schemeClr val="dk1"/>
              </a:solidFill>
            </a:endParaRPr>
          </a:p>
          <a:p>
            <a:pPr marL="457200" lvl="0" indent="-342900" algn="just" rtl="0">
              <a:spcBef>
                <a:spcPts val="1600"/>
              </a:spcBef>
              <a:spcAft>
                <a:spcPts val="0"/>
              </a:spcAft>
              <a:buClr>
                <a:schemeClr val="dk1"/>
              </a:buClr>
              <a:buSzPts val="1800"/>
              <a:buChar char="●"/>
            </a:pPr>
            <a:r>
              <a:rPr lang="en">
                <a:solidFill>
                  <a:schemeClr val="dk1"/>
                </a:solidFill>
              </a:rPr>
              <a:t>The first Bloom filter automatically matches users with overlapped interests</a:t>
            </a:r>
            <a:endParaRPr>
              <a:solidFill>
                <a:schemeClr val="dk1"/>
              </a:solidFill>
            </a:endParaRPr>
          </a:p>
          <a:p>
            <a:pPr marL="457200" lvl="0" indent="-342900" algn="just" rtl="0">
              <a:spcBef>
                <a:spcPts val="0"/>
              </a:spcBef>
              <a:spcAft>
                <a:spcPts val="0"/>
              </a:spcAft>
              <a:buClr>
                <a:schemeClr val="dk1"/>
              </a:buClr>
              <a:buSzPts val="1800"/>
              <a:buChar char="●"/>
            </a:pPr>
            <a:r>
              <a:rPr lang="en">
                <a:solidFill>
                  <a:schemeClr val="dk1"/>
                </a:solidFill>
              </a:rPr>
              <a:t>The second Bloom filter records forwarder information and distributes coupon rewards in a space-efficient and fair manner. </a:t>
            </a:r>
            <a:endParaRPr>
              <a:solidFill>
                <a:schemeClr val="dk1"/>
              </a:solidFill>
            </a:endParaRPr>
          </a:p>
          <a:p>
            <a:pPr marL="0" lvl="0" indent="0" algn="just" rtl="0">
              <a:spcBef>
                <a:spcPts val="1600"/>
              </a:spcBef>
              <a:spcAft>
                <a:spcPts val="0"/>
              </a:spcAft>
              <a:buNone/>
            </a:pPr>
            <a:r>
              <a:rPr lang="en">
                <a:solidFill>
                  <a:schemeClr val="dk1"/>
                </a:solidFill>
              </a:rPr>
              <a:t>B</a:t>
            </a:r>
            <a:r>
              <a:rPr lang="en" baseline="30000">
                <a:solidFill>
                  <a:schemeClr val="dk1"/>
                </a:solidFill>
              </a:rPr>
              <a:t>2</a:t>
            </a:r>
            <a:r>
              <a:rPr lang="en">
                <a:solidFill>
                  <a:schemeClr val="dk1"/>
                </a:solidFill>
              </a:rPr>
              <a:t>-Coupon uses Bluetooth Low Energy beacons to avoid manual connection. </a:t>
            </a:r>
            <a:endParaRPr>
              <a:solidFill>
                <a:schemeClr val="dk1"/>
              </a:solidFill>
            </a:endParaRPr>
          </a:p>
          <a:p>
            <a:pPr marL="0" lvl="0" indent="0" algn="just" rtl="0">
              <a:spcBef>
                <a:spcPts val="1600"/>
              </a:spcBef>
              <a:spcAft>
                <a:spcPts val="0"/>
              </a:spcAft>
              <a:buNone/>
            </a:pPr>
            <a:r>
              <a:rPr lang="en">
                <a:solidFill>
                  <a:schemeClr val="dk1"/>
                </a:solidFill>
              </a:rPr>
              <a:t>We have conducted large-scale simulation and implementation-based evaluation. Evaluation results show the promise of B</a:t>
            </a:r>
            <a:r>
              <a:rPr lang="en" baseline="30000">
                <a:solidFill>
                  <a:schemeClr val="dk1"/>
                </a:solidFill>
              </a:rPr>
              <a:t>2</a:t>
            </a:r>
            <a:r>
              <a:rPr lang="en">
                <a:solidFill>
                  <a:schemeClr val="dk1"/>
                </a:solidFill>
              </a:rPr>
              <a:t>-Coupon for efficient, fair, and non-intrusive coupon distributions.</a:t>
            </a:r>
            <a:endParaRPr>
              <a:solidFill>
                <a:schemeClr val="dk1"/>
              </a:solidFill>
            </a:endParaRPr>
          </a:p>
          <a:p>
            <a:pPr marL="0" lvl="0" indent="0" algn="just" rtl="0">
              <a:spcBef>
                <a:spcPts val="1600"/>
              </a:spcBef>
              <a:spcAft>
                <a:spcPts val="1600"/>
              </a:spcAft>
              <a:buNone/>
            </a:pP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body" idx="1"/>
          </p:nvPr>
        </p:nvSpPr>
        <p:spPr>
          <a:xfrm>
            <a:off x="311700" y="17775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300"/>
              <a:t>THANK YOU</a:t>
            </a:r>
            <a:endParaRPr sz="2300"/>
          </a:p>
        </p:txBody>
      </p:sp>
      <p:sp>
        <p:nvSpPr>
          <p:cNvPr id="236" name="Google Shape;236;p30"/>
          <p:cNvSpPr txBox="1"/>
          <p:nvPr/>
        </p:nvSpPr>
        <p:spPr>
          <a:xfrm>
            <a:off x="7836900" y="4500600"/>
            <a:ext cx="848700" cy="3036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en">
                <a:solidFill>
                  <a:schemeClr val="dk1"/>
                </a:solidFill>
              </a:rPr>
              <a:t>Introduction</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System Design</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Evaluation</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Discussion &amp; Conclusion</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 backgrounds</a:t>
            </a:r>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Coupons are widely used to boost sales	</a:t>
            </a:r>
            <a:endParaRPr>
              <a:solidFill>
                <a:schemeClr val="dk1"/>
              </a:solidFill>
            </a:endParaRPr>
          </a:p>
          <a:p>
            <a:pPr marL="914400" lvl="1" indent="-317500" algn="l" rtl="0">
              <a:spcBef>
                <a:spcPts val="1600"/>
              </a:spcBef>
              <a:spcAft>
                <a:spcPts val="0"/>
              </a:spcAft>
              <a:buClr>
                <a:schemeClr val="dk1"/>
              </a:buClr>
              <a:buSzPts val="1400"/>
              <a:buAutoNum type="alphaLcPeriod"/>
            </a:pPr>
            <a:r>
              <a:rPr lang="en">
                <a:solidFill>
                  <a:schemeClr val="dk1"/>
                </a:solidFill>
              </a:rPr>
              <a:t>For Ecommerce owners, interest matching is extensively used to increase potential usage of the distributed coupons.</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For P2P systems, such mechanism is not present.</a:t>
            </a: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r>
              <a:rPr lang="en">
                <a:solidFill>
                  <a:schemeClr val="dk1"/>
                </a:solidFill>
              </a:rPr>
              <a:t>Traditional P2P coupon forwarding is also intrusive, annoying the user and further decreasing the odds of using the forwarded coupon. </a:t>
            </a:r>
            <a:endParaRPr>
              <a:solidFill>
                <a:schemeClr val="dk1"/>
              </a:solidFill>
            </a:endParaRPr>
          </a:p>
          <a:p>
            <a:pPr marL="457200" lvl="0" indent="0" algn="l" rtl="0">
              <a:spcBef>
                <a:spcPts val="1600"/>
              </a:spcBef>
              <a:spcAft>
                <a:spcPts val="1600"/>
              </a:spcAft>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 related works</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a:t>
            </a:r>
            <a:r>
              <a:rPr lang="en" baseline="30000">
                <a:solidFill>
                  <a:schemeClr val="dk1"/>
                </a:solidFill>
              </a:rPr>
              <a:t>3</a:t>
            </a:r>
            <a:r>
              <a:rPr lang="en">
                <a:solidFill>
                  <a:schemeClr val="dk1"/>
                </a:solidFill>
              </a:rPr>
              <a:t>-Coupon: </a:t>
            </a:r>
            <a:endParaRPr>
              <a:solidFill>
                <a:schemeClr val="dk1"/>
              </a:solidFill>
            </a:endParaRPr>
          </a:p>
          <a:p>
            <a:pPr marL="0" lvl="0" indent="0" algn="l" rtl="0">
              <a:spcBef>
                <a:spcPts val="1600"/>
              </a:spcBef>
              <a:spcAft>
                <a:spcPts val="0"/>
              </a:spcAft>
              <a:buNone/>
            </a:pPr>
            <a:r>
              <a:rPr lang="en">
                <a:solidFill>
                  <a:schemeClr val="dk1"/>
                </a:solidFill>
              </a:rPr>
              <a:t>A probabilistic one ownership model.</a:t>
            </a:r>
            <a:endParaRPr>
              <a:solidFill>
                <a:schemeClr val="dk1"/>
              </a:solidFill>
            </a:endParaRPr>
          </a:p>
          <a:p>
            <a:pPr marL="457200" lvl="0" indent="-342900" algn="l" rtl="0">
              <a:spcBef>
                <a:spcPts val="1600"/>
              </a:spcBef>
              <a:spcAft>
                <a:spcPts val="0"/>
              </a:spcAft>
              <a:buClr>
                <a:schemeClr val="dk1"/>
              </a:buClr>
              <a:buSzPts val="1800"/>
              <a:buChar char="●"/>
            </a:pPr>
            <a:r>
              <a:rPr lang="en">
                <a:solidFill>
                  <a:schemeClr val="dk1"/>
                </a:solidFill>
              </a:rPr>
              <a:t>Only one forwarder is recorded according to preset probability for reward</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Use Bluetooth Service Discovery Protocol for data transmission without manual connection setup</a:t>
            </a:r>
            <a:endParaRPr>
              <a:solidFill>
                <a:schemeClr val="dk1"/>
              </a:solidFill>
            </a:endParaRPr>
          </a:p>
          <a:p>
            <a:pPr marL="457200" lvl="0" indent="0" algn="l" rtl="0">
              <a:spcBef>
                <a:spcPts val="1600"/>
              </a:spcBef>
              <a:spcAft>
                <a:spcPts val="0"/>
              </a:spcAft>
              <a:buNone/>
            </a:pPr>
            <a:endParaRPr>
              <a:solidFill>
                <a:schemeClr val="dk1"/>
              </a:solidFill>
            </a:endParaRPr>
          </a:p>
          <a:p>
            <a:pPr marL="457200" lvl="0" indent="-342900" algn="l" rtl="0">
              <a:spcBef>
                <a:spcPts val="1600"/>
              </a:spcBef>
              <a:spcAft>
                <a:spcPts val="0"/>
              </a:spcAft>
              <a:buClr>
                <a:schemeClr val="dk1"/>
              </a:buClr>
              <a:buSzPts val="1800"/>
              <a:buChar char="●"/>
            </a:pPr>
            <a:r>
              <a:rPr lang="en">
                <a:solidFill>
                  <a:schemeClr val="dk1"/>
                </a:solidFill>
              </a:rPr>
              <a:t>Reward distribution is not fair when forwarded coupon number is small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 Contributions of B</a:t>
            </a:r>
            <a:r>
              <a:rPr lang="en" baseline="30000"/>
              <a:t>2</a:t>
            </a:r>
            <a:r>
              <a:rPr lang="en"/>
              <a:t>-Coupon</a:t>
            </a: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en">
                <a:solidFill>
                  <a:schemeClr val="dk1"/>
                </a:solidFill>
              </a:rPr>
              <a:t>Design the Dual Bloom Filter for:</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Efficient Coupon propagation</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Fair Reward Distribution</a:t>
            </a:r>
            <a:endParaRPr>
              <a:solidFill>
                <a:schemeClr val="dk1"/>
              </a:solidFill>
            </a:endParaRPr>
          </a:p>
          <a:p>
            <a:pPr marL="914400" lvl="0" indent="0" algn="l" rtl="0">
              <a:spcBef>
                <a:spcPts val="1600"/>
              </a:spcBef>
              <a:spcAft>
                <a:spcPts val="0"/>
              </a:spcAft>
              <a:buNone/>
            </a:pPr>
            <a:endParaRPr>
              <a:solidFill>
                <a:schemeClr val="dk1"/>
              </a:solidFill>
            </a:endParaRPr>
          </a:p>
          <a:p>
            <a:pPr marL="457200" lvl="0" indent="-342900" algn="l" rtl="0">
              <a:spcBef>
                <a:spcPts val="1600"/>
              </a:spcBef>
              <a:spcAft>
                <a:spcPts val="0"/>
              </a:spcAft>
              <a:buClr>
                <a:schemeClr val="dk1"/>
              </a:buClr>
              <a:buSzPts val="1800"/>
              <a:buAutoNum type="arabicPeriod"/>
            </a:pPr>
            <a:r>
              <a:rPr lang="en">
                <a:solidFill>
                  <a:schemeClr val="dk1"/>
                </a:solidFill>
              </a:rPr>
              <a:t>Construct a communication layer based on Bluetooth Low Energy beacon with no manual connection setup</a:t>
            </a:r>
            <a:endParaRPr>
              <a:solidFill>
                <a:schemeClr val="dk1"/>
              </a:solidFill>
            </a:endParaRPr>
          </a:p>
          <a:p>
            <a:pPr marL="457200" lvl="0" indent="0" algn="l" rtl="0">
              <a:spcBef>
                <a:spcPts val="1600"/>
              </a:spcBef>
              <a:spcAft>
                <a:spcPts val="0"/>
              </a:spcAft>
              <a:buNone/>
            </a:pPr>
            <a:endParaRPr>
              <a:solidFill>
                <a:schemeClr val="dk1"/>
              </a:solidFill>
            </a:endParaRPr>
          </a:p>
          <a:p>
            <a:pPr marL="457200" lvl="0" indent="-342900" algn="l" rtl="0">
              <a:spcBef>
                <a:spcPts val="1600"/>
              </a:spcBef>
              <a:spcAft>
                <a:spcPts val="0"/>
              </a:spcAft>
              <a:buClr>
                <a:schemeClr val="dk1"/>
              </a:buClr>
              <a:buSzPts val="1800"/>
              <a:buAutoNum type="arabicPeriod"/>
            </a:pPr>
            <a:r>
              <a:rPr lang="en">
                <a:solidFill>
                  <a:schemeClr val="dk1"/>
                </a:solidFill>
              </a:rPr>
              <a:t>Conduct extensive simulation and implementation-based evaluation</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Design - the Bloom filter</a:t>
            </a:r>
            <a:endParaRPr/>
          </a:p>
        </p:txBody>
      </p:sp>
      <p:sp>
        <p:nvSpPr>
          <p:cNvPr id="92" name="Google Shape;92;p18"/>
          <p:cNvSpPr txBox="1">
            <a:spLocks noGrp="1"/>
          </p:cNvSpPr>
          <p:nvPr>
            <p:ph type="body" idx="1"/>
          </p:nvPr>
        </p:nvSpPr>
        <p:spPr>
          <a:xfrm>
            <a:off x="311700" y="1017725"/>
            <a:ext cx="8520600" cy="73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Bloom filter: a probabilistic data structure for checking whether an element is in a set.</a:t>
            </a:r>
            <a:endParaRPr/>
          </a:p>
        </p:txBody>
      </p:sp>
      <p:pic>
        <p:nvPicPr>
          <p:cNvPr id="93" name="Google Shape;93;p18"/>
          <p:cNvPicPr preferRelativeResize="0"/>
          <p:nvPr/>
        </p:nvPicPr>
        <p:blipFill>
          <a:blip r:embed="rId3">
            <a:alphaModFix/>
          </a:blip>
          <a:stretch>
            <a:fillRect/>
          </a:stretch>
        </p:blipFill>
        <p:spPr>
          <a:xfrm>
            <a:off x="1431925" y="1511075"/>
            <a:ext cx="6280151" cy="1596325"/>
          </a:xfrm>
          <a:prstGeom prst="rect">
            <a:avLst/>
          </a:prstGeom>
          <a:noFill/>
          <a:ln>
            <a:noFill/>
          </a:ln>
        </p:spPr>
      </p:pic>
      <p:sp>
        <p:nvSpPr>
          <p:cNvPr id="94" name="Google Shape;94;p18"/>
          <p:cNvSpPr txBox="1"/>
          <p:nvPr/>
        </p:nvSpPr>
        <p:spPr>
          <a:xfrm>
            <a:off x="740650" y="3275400"/>
            <a:ext cx="2213700" cy="4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False Positive Rate: </a:t>
            </a:r>
            <a:endParaRPr/>
          </a:p>
        </p:txBody>
      </p:sp>
      <p:pic>
        <p:nvPicPr>
          <p:cNvPr id="95" name="Google Shape;95;p18" descr="fp = {(1-(1-\frac{1}{m})^{kn})}^k \approx {(1-e^\frac{kn}{m})}^k" title="MathEquation,#000000"/>
          <p:cNvPicPr preferRelativeResize="0"/>
          <p:nvPr/>
        </p:nvPicPr>
        <p:blipFill>
          <a:blip r:embed="rId4">
            <a:alphaModFix/>
          </a:blip>
          <a:stretch>
            <a:fillRect/>
          </a:stretch>
        </p:blipFill>
        <p:spPr>
          <a:xfrm>
            <a:off x="831175" y="3600750"/>
            <a:ext cx="3231250" cy="375625"/>
          </a:xfrm>
          <a:prstGeom prst="rect">
            <a:avLst/>
          </a:prstGeom>
          <a:noFill/>
          <a:ln>
            <a:noFill/>
          </a:ln>
        </p:spPr>
      </p:pic>
      <p:sp>
        <p:nvSpPr>
          <p:cNvPr id="96" name="Google Shape;96;p18"/>
          <p:cNvSpPr txBox="1"/>
          <p:nvPr/>
        </p:nvSpPr>
        <p:spPr>
          <a:xfrm>
            <a:off x="4736275" y="3275400"/>
            <a:ext cx="3325800" cy="4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Optimal Number of Hash Functions:</a:t>
            </a:r>
            <a:endParaRPr/>
          </a:p>
        </p:txBody>
      </p:sp>
      <p:pic>
        <p:nvPicPr>
          <p:cNvPr id="97" name="Google Shape;97;p18" descr="k = \frac{m}{n}ln(2)" title="MathEquation,#000000"/>
          <p:cNvPicPr preferRelativeResize="0"/>
          <p:nvPr/>
        </p:nvPicPr>
        <p:blipFill>
          <a:blip r:embed="rId5">
            <a:alphaModFix/>
          </a:blip>
          <a:stretch>
            <a:fillRect/>
          </a:stretch>
        </p:blipFill>
        <p:spPr>
          <a:xfrm>
            <a:off x="4814325" y="3669600"/>
            <a:ext cx="1214974" cy="306775"/>
          </a:xfrm>
          <a:prstGeom prst="rect">
            <a:avLst/>
          </a:prstGeom>
          <a:noFill/>
          <a:ln>
            <a:noFill/>
          </a:ln>
        </p:spPr>
      </p:pic>
      <p:sp>
        <p:nvSpPr>
          <p:cNvPr id="98" name="Google Shape;98;p18"/>
          <p:cNvSpPr txBox="1"/>
          <p:nvPr/>
        </p:nvSpPr>
        <p:spPr>
          <a:xfrm>
            <a:off x="7511150" y="2722200"/>
            <a:ext cx="379800" cy="1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[1]</a:t>
            </a:r>
            <a:endParaRPr sz="900"/>
          </a:p>
        </p:txBody>
      </p:sp>
      <p:sp>
        <p:nvSpPr>
          <p:cNvPr id="99" name="Google Shape;99;p18"/>
          <p:cNvSpPr txBox="1"/>
          <p:nvPr/>
        </p:nvSpPr>
        <p:spPr>
          <a:xfrm>
            <a:off x="311700" y="4469725"/>
            <a:ext cx="6761700" cy="4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rPr>
              <a:t>[1]: https://www.abhishek-tiwari.com/bloom-filters-is-element-x-in-set-s/</a:t>
            </a:r>
            <a:endParaRPr sz="900">
              <a:solidFill>
                <a:schemeClr val="dk2"/>
              </a:solidFil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Design - the Dual Bloom Filter</a:t>
            </a:r>
            <a:endParaRPr/>
          </a:p>
        </p:txBody>
      </p:sp>
      <p:sp>
        <p:nvSpPr>
          <p:cNvPr id="106" name="Google Shape;106;p19"/>
          <p:cNvSpPr txBox="1">
            <a:spLocks noGrp="1"/>
          </p:cNvSpPr>
          <p:nvPr>
            <p:ph type="body" idx="1"/>
          </p:nvPr>
        </p:nvSpPr>
        <p:spPr>
          <a:xfrm>
            <a:off x="311700" y="964525"/>
            <a:ext cx="2420700" cy="32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Interest Bloom Filter                                                          </a:t>
            </a:r>
            <a:endParaRPr>
              <a:solidFill>
                <a:schemeClr val="dk1"/>
              </a:solidFill>
            </a:endParaRPr>
          </a:p>
        </p:txBody>
      </p:sp>
      <p:pic>
        <p:nvPicPr>
          <p:cNvPr id="107" name="Google Shape;107;p19"/>
          <p:cNvPicPr preferRelativeResize="0"/>
          <p:nvPr/>
        </p:nvPicPr>
        <p:blipFill>
          <a:blip r:embed="rId3">
            <a:alphaModFix/>
          </a:blip>
          <a:stretch>
            <a:fillRect/>
          </a:stretch>
        </p:blipFill>
        <p:spPr>
          <a:xfrm>
            <a:off x="4974600" y="1346900"/>
            <a:ext cx="2842988" cy="3552576"/>
          </a:xfrm>
          <a:prstGeom prst="rect">
            <a:avLst/>
          </a:prstGeom>
          <a:noFill/>
          <a:ln>
            <a:noFill/>
          </a:ln>
        </p:spPr>
      </p:pic>
      <p:sp>
        <p:nvSpPr>
          <p:cNvPr id="108" name="Google Shape;108;p19"/>
          <p:cNvSpPr txBox="1">
            <a:spLocks noGrp="1"/>
          </p:cNvSpPr>
          <p:nvPr>
            <p:ph type="body" idx="1"/>
          </p:nvPr>
        </p:nvSpPr>
        <p:spPr>
          <a:xfrm>
            <a:off x="4346425" y="964525"/>
            <a:ext cx="3597900" cy="32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Forwarder Bloom Filter                                                          </a:t>
            </a:r>
            <a:endParaRPr>
              <a:solidFill>
                <a:schemeClr val="dk1"/>
              </a:solidFill>
            </a:endParaRPr>
          </a:p>
        </p:txBody>
      </p:sp>
      <p:pic>
        <p:nvPicPr>
          <p:cNvPr id="109" name="Google Shape;109;p19"/>
          <p:cNvPicPr preferRelativeResize="0"/>
          <p:nvPr/>
        </p:nvPicPr>
        <p:blipFill>
          <a:blip r:embed="rId4">
            <a:alphaModFix/>
          </a:blip>
          <a:stretch>
            <a:fillRect/>
          </a:stretch>
        </p:blipFill>
        <p:spPr>
          <a:xfrm>
            <a:off x="380300" y="2145125"/>
            <a:ext cx="3484601" cy="1638450"/>
          </a:xfrm>
          <a:prstGeom prst="rect">
            <a:avLst/>
          </a:prstGeom>
          <a:noFill/>
          <a:ln>
            <a:noFill/>
          </a:ln>
        </p:spPr>
      </p:pic>
      <p:pic>
        <p:nvPicPr>
          <p:cNvPr id="110" name="Google Shape;110;p19" descr="T &lt; I = \frac{|\text{Shared Interest}|}{|\text{Total Interest}|}" title="MathEquation,#000000"/>
          <p:cNvPicPr preferRelativeResize="0"/>
          <p:nvPr/>
        </p:nvPicPr>
        <p:blipFill>
          <a:blip r:embed="rId5">
            <a:alphaModFix/>
          </a:blip>
          <a:stretch>
            <a:fillRect/>
          </a:stretch>
        </p:blipFill>
        <p:spPr>
          <a:xfrm>
            <a:off x="1075637" y="3943600"/>
            <a:ext cx="2093926" cy="505175"/>
          </a:xfrm>
          <a:prstGeom prst="rect">
            <a:avLst/>
          </a:prstGeom>
          <a:noFill/>
          <a:ln>
            <a:noFill/>
          </a:ln>
        </p:spPr>
      </p:pic>
      <p:sp>
        <p:nvSpPr>
          <p:cNvPr id="111" name="Google Shape;111;p19"/>
          <p:cNvSpPr txBox="1"/>
          <p:nvPr/>
        </p:nvSpPr>
        <p:spPr>
          <a:xfrm>
            <a:off x="380300" y="1334525"/>
            <a:ext cx="3597900" cy="4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Compare Interest Matching </a:t>
            </a:r>
            <a:r>
              <a:rPr lang="en" i="1"/>
              <a:t>I</a:t>
            </a:r>
            <a:r>
              <a:rPr lang="en"/>
              <a:t> to a preset threshold </a:t>
            </a:r>
            <a:r>
              <a:rPr lang="en" i="1"/>
              <a:t>T</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Design - system architecture</a:t>
            </a:r>
            <a:endParaRPr/>
          </a:p>
        </p:txBody>
      </p:sp>
      <p:sp>
        <p:nvSpPr>
          <p:cNvPr id="118" name="Google Shape;118;p20"/>
          <p:cNvSpPr txBox="1"/>
          <p:nvPr/>
        </p:nvSpPr>
        <p:spPr>
          <a:xfrm>
            <a:off x="402200" y="943625"/>
            <a:ext cx="7824300" cy="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Main Server: Store User ID and User Info, calculate reward assignment</a:t>
            </a:r>
            <a:endParaRPr/>
          </a:p>
          <a:p>
            <a:pPr marL="0" lvl="0" indent="0" algn="l" rtl="0">
              <a:spcBef>
                <a:spcPts val="0"/>
              </a:spcBef>
              <a:spcAft>
                <a:spcPts val="0"/>
              </a:spcAft>
              <a:buNone/>
            </a:pPr>
            <a:r>
              <a:rPr lang="en"/>
              <a:t>Store Side Server: Generate and distribute coupons, distribute reward</a:t>
            </a:r>
            <a:endParaRPr/>
          </a:p>
          <a:p>
            <a:pPr marL="0" lvl="0" indent="0" algn="l" rtl="0">
              <a:spcBef>
                <a:spcPts val="0"/>
              </a:spcBef>
              <a:spcAft>
                <a:spcPts val="0"/>
              </a:spcAft>
              <a:buNone/>
            </a:pPr>
            <a:r>
              <a:rPr lang="en"/>
              <a:t>User: Distribute and redeem coupons</a:t>
            </a:r>
            <a:endParaRPr/>
          </a:p>
        </p:txBody>
      </p:sp>
      <p:grpSp>
        <p:nvGrpSpPr>
          <p:cNvPr id="119" name="Google Shape;119;p20"/>
          <p:cNvGrpSpPr/>
          <p:nvPr/>
        </p:nvGrpSpPr>
        <p:grpSpPr>
          <a:xfrm>
            <a:off x="1111800" y="1609575"/>
            <a:ext cx="6405075" cy="3174850"/>
            <a:chOff x="1458125" y="819525"/>
            <a:chExt cx="6405075" cy="3174850"/>
          </a:xfrm>
        </p:grpSpPr>
        <p:pic>
          <p:nvPicPr>
            <p:cNvPr id="120" name="Google Shape;120;p20"/>
            <p:cNvPicPr preferRelativeResize="0"/>
            <p:nvPr/>
          </p:nvPicPr>
          <p:blipFill>
            <a:blip r:embed="rId3">
              <a:alphaModFix/>
            </a:blip>
            <a:stretch>
              <a:fillRect/>
            </a:stretch>
          </p:blipFill>
          <p:spPr>
            <a:xfrm>
              <a:off x="4281188" y="819525"/>
              <a:ext cx="671700" cy="671700"/>
            </a:xfrm>
            <a:prstGeom prst="rect">
              <a:avLst/>
            </a:prstGeom>
            <a:noFill/>
            <a:ln>
              <a:noFill/>
            </a:ln>
          </p:spPr>
        </p:pic>
        <p:pic>
          <p:nvPicPr>
            <p:cNvPr id="121" name="Google Shape;121;p20"/>
            <p:cNvPicPr preferRelativeResize="0"/>
            <p:nvPr/>
          </p:nvPicPr>
          <p:blipFill>
            <a:blip r:embed="rId4">
              <a:alphaModFix/>
            </a:blip>
            <a:stretch>
              <a:fillRect/>
            </a:stretch>
          </p:blipFill>
          <p:spPr>
            <a:xfrm>
              <a:off x="2538075" y="1988788"/>
              <a:ext cx="513050" cy="721475"/>
            </a:xfrm>
            <a:prstGeom prst="rect">
              <a:avLst/>
            </a:prstGeom>
            <a:noFill/>
            <a:ln>
              <a:noFill/>
            </a:ln>
          </p:spPr>
        </p:pic>
        <p:pic>
          <p:nvPicPr>
            <p:cNvPr id="122" name="Google Shape;122;p20"/>
            <p:cNvPicPr preferRelativeResize="0"/>
            <p:nvPr/>
          </p:nvPicPr>
          <p:blipFill>
            <a:blip r:embed="rId4">
              <a:alphaModFix/>
            </a:blip>
            <a:stretch>
              <a:fillRect/>
            </a:stretch>
          </p:blipFill>
          <p:spPr>
            <a:xfrm>
              <a:off x="4290775" y="2943463"/>
              <a:ext cx="513050" cy="721475"/>
            </a:xfrm>
            <a:prstGeom prst="rect">
              <a:avLst/>
            </a:prstGeom>
            <a:noFill/>
            <a:ln>
              <a:noFill/>
            </a:ln>
          </p:spPr>
        </p:pic>
        <p:pic>
          <p:nvPicPr>
            <p:cNvPr id="123" name="Google Shape;123;p20"/>
            <p:cNvPicPr preferRelativeResize="0"/>
            <p:nvPr/>
          </p:nvPicPr>
          <p:blipFill>
            <a:blip r:embed="rId4">
              <a:alphaModFix/>
            </a:blip>
            <a:stretch>
              <a:fillRect/>
            </a:stretch>
          </p:blipFill>
          <p:spPr>
            <a:xfrm>
              <a:off x="6043525" y="1988788"/>
              <a:ext cx="513050" cy="721475"/>
            </a:xfrm>
            <a:prstGeom prst="rect">
              <a:avLst/>
            </a:prstGeom>
            <a:noFill/>
            <a:ln>
              <a:noFill/>
            </a:ln>
          </p:spPr>
        </p:pic>
        <p:pic>
          <p:nvPicPr>
            <p:cNvPr id="124" name="Google Shape;124;p20"/>
            <p:cNvPicPr preferRelativeResize="0"/>
            <p:nvPr/>
          </p:nvPicPr>
          <p:blipFill>
            <a:blip r:embed="rId5">
              <a:alphaModFix/>
            </a:blip>
            <a:stretch>
              <a:fillRect/>
            </a:stretch>
          </p:blipFill>
          <p:spPr>
            <a:xfrm>
              <a:off x="1565100" y="1542575"/>
              <a:ext cx="552350" cy="552350"/>
            </a:xfrm>
            <a:prstGeom prst="rect">
              <a:avLst/>
            </a:prstGeom>
            <a:noFill/>
            <a:ln>
              <a:noFill/>
            </a:ln>
          </p:spPr>
        </p:pic>
        <p:pic>
          <p:nvPicPr>
            <p:cNvPr id="125" name="Google Shape;125;p20"/>
            <p:cNvPicPr preferRelativeResize="0"/>
            <p:nvPr/>
          </p:nvPicPr>
          <p:blipFill>
            <a:blip r:embed="rId5">
              <a:alphaModFix/>
            </a:blip>
            <a:stretch>
              <a:fillRect/>
            </a:stretch>
          </p:blipFill>
          <p:spPr>
            <a:xfrm>
              <a:off x="1458125" y="2809450"/>
              <a:ext cx="552350" cy="552350"/>
            </a:xfrm>
            <a:prstGeom prst="rect">
              <a:avLst/>
            </a:prstGeom>
            <a:noFill/>
            <a:ln>
              <a:noFill/>
            </a:ln>
          </p:spPr>
        </p:pic>
        <p:pic>
          <p:nvPicPr>
            <p:cNvPr id="126" name="Google Shape;126;p20"/>
            <p:cNvPicPr preferRelativeResize="0"/>
            <p:nvPr/>
          </p:nvPicPr>
          <p:blipFill>
            <a:blip r:embed="rId5">
              <a:alphaModFix/>
            </a:blip>
            <a:stretch>
              <a:fillRect/>
            </a:stretch>
          </p:blipFill>
          <p:spPr>
            <a:xfrm>
              <a:off x="3045550" y="3304188"/>
              <a:ext cx="552350" cy="552350"/>
            </a:xfrm>
            <a:prstGeom prst="rect">
              <a:avLst/>
            </a:prstGeom>
            <a:noFill/>
            <a:ln>
              <a:noFill/>
            </a:ln>
          </p:spPr>
        </p:pic>
        <p:pic>
          <p:nvPicPr>
            <p:cNvPr id="127" name="Google Shape;127;p20"/>
            <p:cNvPicPr preferRelativeResize="0"/>
            <p:nvPr/>
          </p:nvPicPr>
          <p:blipFill>
            <a:blip r:embed="rId5">
              <a:alphaModFix/>
            </a:blip>
            <a:stretch>
              <a:fillRect/>
            </a:stretch>
          </p:blipFill>
          <p:spPr>
            <a:xfrm>
              <a:off x="7048400" y="1542575"/>
              <a:ext cx="552350" cy="552350"/>
            </a:xfrm>
            <a:prstGeom prst="rect">
              <a:avLst/>
            </a:prstGeom>
            <a:noFill/>
            <a:ln>
              <a:noFill/>
            </a:ln>
          </p:spPr>
        </p:pic>
        <p:pic>
          <p:nvPicPr>
            <p:cNvPr id="128" name="Google Shape;128;p20"/>
            <p:cNvPicPr preferRelativeResize="0"/>
            <p:nvPr/>
          </p:nvPicPr>
          <p:blipFill>
            <a:blip r:embed="rId5">
              <a:alphaModFix/>
            </a:blip>
            <a:stretch>
              <a:fillRect/>
            </a:stretch>
          </p:blipFill>
          <p:spPr>
            <a:xfrm>
              <a:off x="5496700" y="3112600"/>
              <a:ext cx="552350" cy="552350"/>
            </a:xfrm>
            <a:prstGeom prst="rect">
              <a:avLst/>
            </a:prstGeom>
            <a:noFill/>
            <a:ln>
              <a:noFill/>
            </a:ln>
          </p:spPr>
        </p:pic>
        <p:pic>
          <p:nvPicPr>
            <p:cNvPr id="129" name="Google Shape;129;p20"/>
            <p:cNvPicPr preferRelativeResize="0"/>
            <p:nvPr/>
          </p:nvPicPr>
          <p:blipFill>
            <a:blip r:embed="rId5">
              <a:alphaModFix/>
            </a:blip>
            <a:stretch>
              <a:fillRect/>
            </a:stretch>
          </p:blipFill>
          <p:spPr>
            <a:xfrm>
              <a:off x="6741925" y="2883375"/>
              <a:ext cx="552350" cy="552350"/>
            </a:xfrm>
            <a:prstGeom prst="rect">
              <a:avLst/>
            </a:prstGeom>
            <a:noFill/>
            <a:ln>
              <a:noFill/>
            </a:ln>
          </p:spPr>
        </p:pic>
        <p:sp>
          <p:nvSpPr>
            <p:cNvPr id="130" name="Google Shape;130;p20"/>
            <p:cNvSpPr/>
            <p:nvPr/>
          </p:nvSpPr>
          <p:spPr>
            <a:xfrm rot="9426982">
              <a:off x="3119532" y="1797287"/>
              <a:ext cx="1067734" cy="251679"/>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rot="5400966">
              <a:off x="4013487" y="2223682"/>
              <a:ext cx="1067700" cy="25170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rot="1839440">
              <a:off x="4890166" y="1797144"/>
              <a:ext cx="1067851" cy="251951"/>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rot="8574223">
              <a:off x="2023407" y="2740718"/>
              <a:ext cx="485944" cy="206041"/>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rot="-611082">
              <a:off x="2243176" y="1514253"/>
              <a:ext cx="1842533" cy="206023"/>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rot="9716723">
              <a:off x="3688238" y="3432010"/>
              <a:ext cx="485926" cy="206058"/>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rot="506706">
              <a:off x="4926822" y="3338767"/>
              <a:ext cx="486172" cy="205941"/>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rot="-982654">
              <a:off x="6152367" y="3244616"/>
              <a:ext cx="486229" cy="206004"/>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rot="-4434825">
              <a:off x="6921853" y="2386185"/>
              <a:ext cx="486134" cy="20592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rot="-10388189">
              <a:off x="5150419" y="1514246"/>
              <a:ext cx="1842605" cy="206074"/>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txBox="1"/>
            <p:nvPr/>
          </p:nvSpPr>
          <p:spPr>
            <a:xfrm>
              <a:off x="1930975" y="2943475"/>
              <a:ext cx="8148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Coupon</a:t>
              </a:r>
              <a:endParaRPr sz="1200"/>
            </a:p>
          </p:txBody>
        </p:sp>
        <p:sp>
          <p:nvSpPr>
            <p:cNvPr id="141" name="Google Shape;141;p20"/>
            <p:cNvSpPr txBox="1"/>
            <p:nvPr/>
          </p:nvSpPr>
          <p:spPr>
            <a:xfrm>
              <a:off x="3136125" y="1815575"/>
              <a:ext cx="12852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User ID</a:t>
              </a:r>
              <a:endParaRPr sz="1200"/>
            </a:p>
            <a:p>
              <a:pPr marL="0" lvl="0" indent="0" algn="ctr" rtl="0">
                <a:spcBef>
                  <a:spcPts val="0"/>
                </a:spcBef>
                <a:spcAft>
                  <a:spcPts val="0"/>
                </a:spcAft>
                <a:buNone/>
              </a:pPr>
              <a:r>
                <a:rPr lang="en" sz="1200"/>
                <a:t>User Info</a:t>
              </a:r>
              <a:endParaRPr sz="1200"/>
            </a:p>
            <a:p>
              <a:pPr marL="0" lvl="0" indent="0" algn="ctr" rtl="0">
                <a:spcBef>
                  <a:spcPts val="0"/>
                </a:spcBef>
                <a:spcAft>
                  <a:spcPts val="0"/>
                </a:spcAft>
                <a:buNone/>
              </a:pPr>
              <a:r>
                <a:rPr lang="en" sz="1200"/>
                <a:t>Reward Info</a:t>
              </a:r>
              <a:endParaRPr sz="1200"/>
            </a:p>
          </p:txBody>
        </p:sp>
        <p:sp>
          <p:nvSpPr>
            <p:cNvPr id="142" name="Google Shape;142;p20"/>
            <p:cNvSpPr txBox="1"/>
            <p:nvPr/>
          </p:nvSpPr>
          <p:spPr>
            <a:xfrm>
              <a:off x="4382325" y="2109800"/>
              <a:ext cx="12852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User ID</a:t>
              </a:r>
              <a:endParaRPr sz="1200"/>
            </a:p>
            <a:p>
              <a:pPr marL="0" lvl="0" indent="0" algn="ctr" rtl="0">
                <a:spcBef>
                  <a:spcPts val="0"/>
                </a:spcBef>
                <a:spcAft>
                  <a:spcPts val="0"/>
                </a:spcAft>
                <a:buNone/>
              </a:pPr>
              <a:r>
                <a:rPr lang="en" sz="1200"/>
                <a:t>User Info</a:t>
              </a:r>
              <a:endParaRPr sz="1200"/>
            </a:p>
            <a:p>
              <a:pPr marL="0" lvl="0" indent="0" algn="ctr" rtl="0">
                <a:spcBef>
                  <a:spcPts val="0"/>
                </a:spcBef>
                <a:spcAft>
                  <a:spcPts val="0"/>
                </a:spcAft>
                <a:buNone/>
              </a:pPr>
              <a:r>
                <a:rPr lang="en" sz="1200"/>
                <a:t>Reward Info</a:t>
              </a:r>
              <a:endParaRPr sz="1200"/>
            </a:p>
          </p:txBody>
        </p:sp>
        <p:sp>
          <p:nvSpPr>
            <p:cNvPr id="143" name="Google Shape;143;p20"/>
            <p:cNvSpPr txBox="1"/>
            <p:nvPr/>
          </p:nvSpPr>
          <p:spPr>
            <a:xfrm>
              <a:off x="4823500" y="3515025"/>
              <a:ext cx="8148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Coupon</a:t>
              </a:r>
              <a:endParaRPr sz="1200"/>
            </a:p>
          </p:txBody>
        </p:sp>
        <p:sp>
          <p:nvSpPr>
            <p:cNvPr id="144" name="Google Shape;144;p20"/>
            <p:cNvSpPr txBox="1"/>
            <p:nvPr/>
          </p:nvSpPr>
          <p:spPr>
            <a:xfrm>
              <a:off x="6086875" y="3472825"/>
              <a:ext cx="8148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Coupon</a:t>
              </a:r>
              <a:endParaRPr sz="1200"/>
            </a:p>
          </p:txBody>
        </p:sp>
        <p:sp>
          <p:nvSpPr>
            <p:cNvPr id="145" name="Google Shape;145;p20"/>
            <p:cNvSpPr txBox="1"/>
            <p:nvPr/>
          </p:nvSpPr>
          <p:spPr>
            <a:xfrm>
              <a:off x="7048400" y="2495175"/>
              <a:ext cx="8148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Coupon</a:t>
              </a:r>
              <a:endParaRPr sz="1200"/>
            </a:p>
          </p:txBody>
        </p:sp>
        <p:sp>
          <p:nvSpPr>
            <p:cNvPr id="146" name="Google Shape;146;p20"/>
            <p:cNvSpPr txBox="1"/>
            <p:nvPr/>
          </p:nvSpPr>
          <p:spPr>
            <a:xfrm>
              <a:off x="5495000" y="1303750"/>
              <a:ext cx="16101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Redeem Coupon</a:t>
              </a:r>
              <a:endParaRPr sz="1200"/>
            </a:p>
          </p:txBody>
        </p:sp>
        <p:sp>
          <p:nvSpPr>
            <p:cNvPr id="147" name="Google Shape;147;p20"/>
            <p:cNvSpPr txBox="1"/>
            <p:nvPr/>
          </p:nvSpPr>
          <p:spPr>
            <a:xfrm>
              <a:off x="2359400" y="1310100"/>
              <a:ext cx="16101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Redeem Coupon</a:t>
              </a:r>
              <a:endParaRPr sz="1200"/>
            </a:p>
          </p:txBody>
        </p:sp>
        <p:sp>
          <p:nvSpPr>
            <p:cNvPr id="148" name="Google Shape;148;p20"/>
            <p:cNvSpPr txBox="1"/>
            <p:nvPr/>
          </p:nvSpPr>
          <p:spPr>
            <a:xfrm>
              <a:off x="3560125" y="3664950"/>
              <a:ext cx="8148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Reward</a:t>
              </a:r>
              <a:endParaRPr sz="1200"/>
            </a:p>
          </p:txBody>
        </p:sp>
        <p:sp>
          <p:nvSpPr>
            <p:cNvPr id="149" name="Google Shape;149;p20"/>
            <p:cNvSpPr txBox="1"/>
            <p:nvPr/>
          </p:nvSpPr>
          <p:spPr>
            <a:xfrm>
              <a:off x="3811988" y="1404875"/>
              <a:ext cx="16101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Main Server</a:t>
              </a:r>
              <a:endParaRPr sz="1200"/>
            </a:p>
          </p:txBody>
        </p:sp>
        <p:sp>
          <p:nvSpPr>
            <p:cNvPr id="150" name="Google Shape;150;p20"/>
            <p:cNvSpPr txBox="1"/>
            <p:nvPr/>
          </p:nvSpPr>
          <p:spPr>
            <a:xfrm>
              <a:off x="1989538" y="2487513"/>
              <a:ext cx="16101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Store Side Server</a:t>
              </a:r>
              <a:endParaRPr sz="1200"/>
            </a:p>
          </p:txBody>
        </p:sp>
        <p:sp>
          <p:nvSpPr>
            <p:cNvPr id="151" name="Google Shape;151;p20"/>
            <p:cNvSpPr txBox="1"/>
            <p:nvPr/>
          </p:nvSpPr>
          <p:spPr>
            <a:xfrm>
              <a:off x="3766938" y="2876750"/>
              <a:ext cx="16101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Store Side Server</a:t>
              </a:r>
              <a:endParaRPr sz="1200"/>
            </a:p>
          </p:txBody>
        </p:sp>
        <p:sp>
          <p:nvSpPr>
            <p:cNvPr id="152" name="Google Shape;152;p20"/>
            <p:cNvSpPr txBox="1"/>
            <p:nvPr/>
          </p:nvSpPr>
          <p:spPr>
            <a:xfrm>
              <a:off x="5494988" y="2530025"/>
              <a:ext cx="16101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Store Side Server</a:t>
              </a:r>
              <a:endParaRPr sz="1200"/>
            </a:p>
          </p:txBody>
        </p:sp>
        <p:sp>
          <p:nvSpPr>
            <p:cNvPr id="153" name="Google Shape;153;p20"/>
            <p:cNvSpPr txBox="1"/>
            <p:nvPr/>
          </p:nvSpPr>
          <p:spPr>
            <a:xfrm>
              <a:off x="1565125" y="1988800"/>
              <a:ext cx="5523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User</a:t>
              </a:r>
              <a:endParaRPr sz="1200"/>
            </a:p>
          </p:txBody>
        </p:sp>
        <p:sp>
          <p:nvSpPr>
            <p:cNvPr id="154" name="Google Shape;154;p20"/>
            <p:cNvSpPr txBox="1"/>
            <p:nvPr/>
          </p:nvSpPr>
          <p:spPr>
            <a:xfrm>
              <a:off x="1458150" y="3240075"/>
              <a:ext cx="5523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User</a:t>
              </a:r>
              <a:endParaRPr sz="1200"/>
            </a:p>
          </p:txBody>
        </p:sp>
        <p:sp>
          <p:nvSpPr>
            <p:cNvPr id="155" name="Google Shape;155;p20"/>
            <p:cNvSpPr txBox="1"/>
            <p:nvPr/>
          </p:nvSpPr>
          <p:spPr>
            <a:xfrm>
              <a:off x="3045575" y="3779275"/>
              <a:ext cx="5523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User</a:t>
              </a:r>
              <a:endParaRPr sz="1200"/>
            </a:p>
          </p:txBody>
        </p:sp>
        <p:sp>
          <p:nvSpPr>
            <p:cNvPr id="156" name="Google Shape;156;p20"/>
            <p:cNvSpPr txBox="1"/>
            <p:nvPr/>
          </p:nvSpPr>
          <p:spPr>
            <a:xfrm>
              <a:off x="5496725" y="3664950"/>
              <a:ext cx="5523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User</a:t>
              </a:r>
              <a:endParaRPr sz="1200"/>
            </a:p>
          </p:txBody>
        </p:sp>
        <p:sp>
          <p:nvSpPr>
            <p:cNvPr id="157" name="Google Shape;157;p20"/>
            <p:cNvSpPr txBox="1"/>
            <p:nvPr/>
          </p:nvSpPr>
          <p:spPr>
            <a:xfrm>
              <a:off x="6741900" y="3334200"/>
              <a:ext cx="5523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User</a:t>
              </a:r>
              <a:endParaRPr sz="1200"/>
            </a:p>
          </p:txBody>
        </p:sp>
        <p:sp>
          <p:nvSpPr>
            <p:cNvPr id="158" name="Google Shape;158;p20"/>
            <p:cNvSpPr txBox="1"/>
            <p:nvPr/>
          </p:nvSpPr>
          <p:spPr>
            <a:xfrm>
              <a:off x="7048425" y="1988800"/>
              <a:ext cx="552300" cy="2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User</a:t>
              </a:r>
              <a:endParaRPr sz="12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Design - workflow</a:t>
            </a:r>
            <a:endParaRPr/>
          </a:p>
        </p:txBody>
      </p:sp>
      <p:pic>
        <p:nvPicPr>
          <p:cNvPr id="165" name="Google Shape;165;p21"/>
          <p:cNvPicPr preferRelativeResize="0"/>
          <p:nvPr/>
        </p:nvPicPr>
        <p:blipFill>
          <a:blip r:embed="rId3">
            <a:alphaModFix/>
          </a:blip>
          <a:stretch>
            <a:fillRect/>
          </a:stretch>
        </p:blipFill>
        <p:spPr>
          <a:xfrm>
            <a:off x="4486400" y="1257875"/>
            <a:ext cx="4265238" cy="3156424"/>
          </a:xfrm>
          <a:prstGeom prst="rect">
            <a:avLst/>
          </a:prstGeom>
          <a:noFill/>
          <a:ln>
            <a:noFill/>
          </a:ln>
        </p:spPr>
      </p:pic>
      <p:pic>
        <p:nvPicPr>
          <p:cNvPr id="166" name="Google Shape;166;p21"/>
          <p:cNvPicPr preferRelativeResize="0"/>
          <p:nvPr/>
        </p:nvPicPr>
        <p:blipFill>
          <a:blip r:embed="rId4">
            <a:alphaModFix/>
          </a:blip>
          <a:stretch>
            <a:fillRect/>
          </a:stretch>
        </p:blipFill>
        <p:spPr>
          <a:xfrm>
            <a:off x="394000" y="1257875"/>
            <a:ext cx="3791874" cy="3156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1862</Words>
  <Application>Microsoft Office PowerPoint</Application>
  <PresentationFormat>On-screen Show (16:9)</PresentationFormat>
  <Paragraphs>220</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Light</vt:lpstr>
      <vt:lpstr>B2-Coupon: Efficient and Non-intrusive Mobile Coupon Distribution using Dual Bloom Filter</vt:lpstr>
      <vt:lpstr>Table of Contents</vt:lpstr>
      <vt:lpstr>Introduction - backgrounds</vt:lpstr>
      <vt:lpstr>Introduction - related works</vt:lpstr>
      <vt:lpstr>Introduction - Contributions of B2-Coupon</vt:lpstr>
      <vt:lpstr>System Design - the Bloom filter</vt:lpstr>
      <vt:lpstr>System Design - the Dual Bloom Filter</vt:lpstr>
      <vt:lpstr>System Design - system architecture</vt:lpstr>
      <vt:lpstr>System Design - workflow</vt:lpstr>
      <vt:lpstr>System Design - workflow</vt:lpstr>
      <vt:lpstr>Evaluation - simulation based</vt:lpstr>
      <vt:lpstr>Evaluation, efficiency.</vt:lpstr>
      <vt:lpstr>Evaluation, fairness</vt:lpstr>
      <vt:lpstr>Evaluation, fairness.</vt:lpstr>
      <vt:lpstr>Evaluation - Implementation Based</vt:lpstr>
      <vt:lpstr>Discussion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B2-Coupon: Efficient and Non-intrusive Mobile Coupon Distribution using Dual Bloom Filter</dc:title>
  <cp:lastModifiedBy>Hu, Jiyu</cp:lastModifiedBy>
  <cp:revision>1</cp:revision>
  <dcterms:modified xsi:type="dcterms:W3CDTF">2020-10-31T05:27:25Z</dcterms:modified>
</cp:coreProperties>
</file>